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7"/>
  </p:notesMasterIdLst>
  <p:handoutMasterIdLst>
    <p:handoutMasterId r:id="rId28"/>
  </p:handoutMasterIdLst>
  <p:sldIdLst>
    <p:sldId id="429" r:id="rId3"/>
    <p:sldId id="432" r:id="rId4"/>
    <p:sldId id="431" r:id="rId5"/>
    <p:sldId id="442" r:id="rId6"/>
    <p:sldId id="443" r:id="rId7"/>
    <p:sldId id="433" r:id="rId8"/>
    <p:sldId id="435" r:id="rId9"/>
    <p:sldId id="436" r:id="rId10"/>
    <p:sldId id="438" r:id="rId11"/>
    <p:sldId id="439" r:id="rId12"/>
    <p:sldId id="440" r:id="rId13"/>
    <p:sldId id="441" r:id="rId14"/>
    <p:sldId id="393" r:id="rId15"/>
    <p:sldId id="394" r:id="rId16"/>
    <p:sldId id="395" r:id="rId17"/>
    <p:sldId id="396" r:id="rId18"/>
    <p:sldId id="444" r:id="rId19"/>
    <p:sldId id="397" r:id="rId20"/>
    <p:sldId id="398" r:id="rId21"/>
    <p:sldId id="445" r:id="rId22"/>
    <p:sldId id="399" r:id="rId23"/>
    <p:sldId id="401" r:id="rId24"/>
    <p:sldId id="402" r:id="rId25"/>
    <p:sldId id="415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FC84B2"/>
    <a:srgbClr val="FBB8A3"/>
    <a:srgbClr val="350EC2"/>
    <a:srgbClr val="FFCC66"/>
    <a:srgbClr val="FDA1C4"/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514" autoAdjust="0"/>
  </p:normalViewPr>
  <p:slideViewPr>
    <p:cSldViewPr snapToGrid="0">
      <p:cViewPr varScale="1">
        <p:scale>
          <a:sx n="113" d="100"/>
          <a:sy n="113" d="100"/>
        </p:scale>
        <p:origin x="-9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FCB019F-CFF0-40AE-B32E-D8CFD79DE9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070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6E94205-673A-4745-A1FF-60D3610CC8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304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6B2E6-E4D2-4F36-A401-F7D447EA95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41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B90A8-7E30-4649-B9B7-DB8EA7E9F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82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CF41B-E0BB-4607-B636-157E13474C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519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557338"/>
          </a:xfrm>
          <a:prstGeom prst="rect">
            <a:avLst/>
          </a:prstGeom>
          <a:solidFill>
            <a:srgbClr val="E95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rgbClr val="E95E4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pic>
        <p:nvPicPr>
          <p:cNvPr id="10" name="Рисунок 19" descr="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0"/>
            <a:ext cx="1368425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3348038" y="0"/>
            <a:ext cx="0" cy="15843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270000" y="115888"/>
            <a:ext cx="1862138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1800" smtClean="0">
                <a:solidFill>
                  <a:srgbClr val="FFFFFF"/>
                </a:solidFill>
                <a:latin typeface="Calibri" pitchFamily="34" charset="0"/>
              </a:rPr>
              <a:t>КРАСНОЯРСКИЙ</a:t>
            </a:r>
          </a:p>
          <a:p>
            <a:pPr eaLnBrk="1" hangingPunct="1">
              <a:defRPr/>
            </a:pPr>
            <a:r>
              <a:rPr lang="ru-RU" sz="2800" smtClean="0">
                <a:solidFill>
                  <a:srgbClr val="FFFFFF"/>
                </a:solidFill>
                <a:latin typeface="Calibri" pitchFamily="34" charset="0"/>
              </a:rPr>
              <a:t>ИНСТИТУТ</a:t>
            </a:r>
            <a:endParaRPr lang="ru-RU" sz="1800" smtClean="0">
              <a:solidFill>
                <a:srgbClr val="FFFFFF"/>
              </a:solidFill>
              <a:latin typeface="Calibri" pitchFamily="34" charset="0"/>
            </a:endParaRPr>
          </a:p>
          <a:p>
            <a:pPr eaLnBrk="1" hangingPunct="1">
              <a:defRPr/>
            </a:pPr>
            <a:r>
              <a:rPr lang="ru-RU" sz="1800" smtClean="0">
                <a:solidFill>
                  <a:srgbClr val="FFFFFF"/>
                </a:solidFill>
                <a:latin typeface="Calibri" pitchFamily="34" charset="0"/>
              </a:rPr>
              <a:t>ПОВЫШЕНИЯ</a:t>
            </a:r>
          </a:p>
          <a:p>
            <a:pPr eaLnBrk="1" hangingPunct="1">
              <a:defRPr/>
            </a:pPr>
            <a:r>
              <a:rPr lang="ru-RU" sz="1800" smtClean="0">
                <a:solidFill>
                  <a:srgbClr val="FFFFFF"/>
                </a:solidFill>
                <a:latin typeface="Calibri" pitchFamily="34" charset="0"/>
              </a:rPr>
              <a:t>КВАЛИФИКАЦИИ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3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  <a:solidFill>
            <a:srgbClr val="E95E40"/>
          </a:solidFill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605749-E148-4055-B456-D8054D4D4FF3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14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rgbClr val="EBDDC3"/>
                </a:solidFill>
              </a:defRPr>
            </a:lvl1pPr>
          </a:lstStyle>
          <a:p>
            <a:pPr>
              <a:defRPr/>
            </a:pPr>
            <a:fld id="{810E355F-E3E5-4A2A-8CFB-5546811CA6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7258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32529-0F1F-411D-AE87-F8727A6ED01A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73207-2337-4CDD-B82F-548DBE9C50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964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5B0AD-7E15-43C1-B4E6-B10F4CC97A30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5BBE8F3-3951-4382-8A89-B646191207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210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206191E-E2B2-4C3A-B60A-5DE45FA96775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80C7727-EC11-4298-B2EC-864039EA1C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413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23D409D-533B-412A-8BFF-2089AE10F288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6D72084-94CE-4C16-AC4D-6B44DAE07C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704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1ED48-817E-4010-A7B8-C8244085710D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B2A43-EF49-4585-9B72-2AE0886D50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1936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0758E-A1EF-4118-9E38-91BCCDFD3754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3986B66-FCF3-4E18-8331-71535DCAE2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3629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B2DF2-8848-46E1-B63C-9133C5B9DF6C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A7646-1973-4BDE-9811-B771FE8FA8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404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01C98-8CF2-4999-8C76-9FE7365838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9742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7074FF5-5F48-4F85-BD0B-C687C64CAE1B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FB5B988F-B37A-4C4B-9C83-5C7E80C4CE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7321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960B4-DA2E-4FC3-8776-24E4A7146737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5990E-297C-4250-9964-C8BA7AADC1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4357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E0B612-527E-4153-A1C2-EF6D7066D316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56CBD-BFFC-4C15-93CB-74DE5FA2D1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006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208DB36-BD6A-478B-A897-09A028288179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18D328B-1561-4E75-9551-E5C8EFF374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700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C6F09-B0FF-497A-AEEB-7F06ECCF41BD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D7F2F-8C42-400B-84F6-89CAB4A5AD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208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CF58E-7564-483F-8D8F-D639F19CCD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500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16350-2B62-4705-BA7D-25B31A2DD2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847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A068B-E0A4-4B0D-937B-05251EFE7F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51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A5804-7F60-43D7-B944-8BA30AD767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79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B0563-0101-40B8-A06D-441A243E01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39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B159D-BDDF-4C48-94BA-F4A5A49C77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05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0D3EB-5AE8-429D-BE22-D2104E528A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721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B29E94A-EDFF-4570-8372-88275E4F6A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1125538"/>
          </a:xfrm>
          <a:prstGeom prst="rect">
            <a:avLst/>
          </a:prstGeom>
          <a:solidFill>
            <a:srgbClr val="E95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2051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989138"/>
            <a:ext cx="81534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B4FDD2-95A7-47C4-8A3F-6DDF07010E9F}" type="datetimeFigureOut">
              <a:rPr lang="ru-RU"/>
              <a:pPr>
                <a:defRPr/>
              </a:pPr>
              <a:t>28.04.2015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493713"/>
          </a:xfrm>
          <a:prstGeom prst="rect">
            <a:avLst/>
          </a:prstGeom>
          <a:solidFill>
            <a:srgbClr val="E95E4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4937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EE8AED-B0EC-4C2C-9B09-B23B487CCA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2058" name="Рисунок 9" descr="1.tif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84438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Заголовок 21"/>
          <p:cNvSpPr>
            <a:spLocks noGrp="1"/>
          </p:cNvSpPr>
          <p:nvPr>
            <p:ph type="title"/>
          </p:nvPr>
        </p:nvSpPr>
        <p:spPr bwMode="auto">
          <a:xfrm>
            <a:off x="2771775" y="44450"/>
            <a:ext cx="51990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555875" y="0"/>
            <a:ext cx="0" cy="11255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85" r:id="rId2"/>
    <p:sldLayoutId id="2147483891" r:id="rId3"/>
    <p:sldLayoutId id="2147483892" r:id="rId4"/>
    <p:sldLayoutId id="2147483893" r:id="rId5"/>
    <p:sldLayoutId id="2147483886" r:id="rId6"/>
    <p:sldLayoutId id="2147483894" r:id="rId7"/>
    <p:sldLayoutId id="2147483887" r:id="rId8"/>
    <p:sldLayoutId id="2147483895" r:id="rId9"/>
    <p:sldLayoutId id="2147483888" r:id="rId10"/>
    <p:sldLayoutId id="2147483896" r:id="rId11"/>
    <p:sldLayoutId id="2147483897" r:id="rId12"/>
    <p:sldLayoutId id="214748388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bg1"/>
          </a:solidFill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11" Type="http://schemas.openxmlformats.org/officeDocument/2006/relationships/image" Target="../media/image9.png"/><Relationship Id="rId5" Type="http://schemas.openxmlformats.org/officeDocument/2006/relationships/image" Target="../media/image22.jpeg"/><Relationship Id="rId10" Type="http://schemas.openxmlformats.org/officeDocument/2006/relationships/image" Target="../media/image27.jpeg"/><Relationship Id="rId4" Type="http://schemas.openxmlformats.org/officeDocument/2006/relationships/image" Target="../media/image21.jpeg"/><Relationship Id="rId9" Type="http://schemas.openxmlformats.org/officeDocument/2006/relationships/image" Target="../media/image2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30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3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906463" y="1919288"/>
            <a:ext cx="7767637" cy="3375025"/>
          </a:xfrm>
          <a:prstGeom prst="roundRect">
            <a:avLst>
              <a:gd name="adj" fmla="val 5986"/>
            </a:avLst>
          </a:prstGeom>
          <a:solidFill>
            <a:schemeClr val="bg1">
              <a:alpha val="63136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4000" b="1" dirty="0">
              <a:solidFill>
                <a:srgbClr val="000000"/>
              </a:solidFill>
              <a:latin typeface="Bookman Old Style" pitchFamily="18" charset="0"/>
              <a:cs typeface="Vrinda" pitchFamily="2" charset="0"/>
            </a:endParaRPr>
          </a:p>
          <a:p>
            <a:pPr algn="ctr">
              <a:lnSpc>
                <a:spcPct val="150000"/>
              </a:lnSpc>
              <a:tabLst>
                <a:tab pos="360363" algn="l"/>
                <a:tab pos="622300" algn="l"/>
              </a:tabLst>
              <a:defRPr/>
            </a:pPr>
            <a:r>
              <a:rPr lang="ru-RU" sz="2800" dirty="0">
                <a:solidFill>
                  <a:srgbClr val="000000"/>
                </a:solidFill>
                <a:latin typeface="Bookman Old Style" pitchFamily="18" charset="0"/>
                <a:cs typeface="Vrinda" pitchFamily="34" charset="0"/>
              </a:rPr>
              <a:t>Краевой День открытых дверей</a:t>
            </a:r>
          </a:p>
          <a:p>
            <a:pPr algn="ctr">
              <a:lnSpc>
                <a:spcPct val="150000"/>
              </a:lnSpc>
              <a:tabLst>
                <a:tab pos="360363" algn="l"/>
                <a:tab pos="622300" algn="l"/>
              </a:tabLst>
              <a:defRPr/>
            </a:pPr>
            <a:r>
              <a:rPr lang="ru-RU" sz="2400" b="1" i="1" dirty="0">
                <a:solidFill>
                  <a:srgbClr val="000000"/>
                </a:solidFill>
                <a:latin typeface="Bookman Old Style" pitchFamily="18" charset="0"/>
                <a:cs typeface="Vrinda" pitchFamily="34" charset="0"/>
              </a:rPr>
              <a:t>Организация Проведения </a:t>
            </a:r>
          </a:p>
          <a:p>
            <a:pPr algn="ctr">
              <a:lnSpc>
                <a:spcPct val="150000"/>
              </a:lnSpc>
              <a:tabLst>
                <a:tab pos="360363" algn="l"/>
                <a:tab pos="622300" algn="l"/>
              </a:tabLst>
              <a:defRPr/>
            </a:pPr>
            <a:r>
              <a:rPr lang="ru-RU" sz="2400" b="1" i="1" dirty="0">
                <a:solidFill>
                  <a:srgbClr val="000000"/>
                </a:solidFill>
                <a:latin typeface="Bookman Old Style" pitchFamily="18" charset="0"/>
                <a:cs typeface="Vrinda" pitchFamily="34" charset="0"/>
              </a:rPr>
              <a:t>единой комплексной работы</a:t>
            </a:r>
            <a:r>
              <a:rPr lang="ru-RU" sz="2800" b="1" i="1" dirty="0">
                <a:solidFill>
                  <a:srgbClr val="000000"/>
                </a:solidFill>
                <a:latin typeface="Bookman Old Style" pitchFamily="18" charset="0"/>
                <a:cs typeface="Vrinda" pitchFamily="34" charset="0"/>
              </a:rPr>
              <a:t> </a:t>
            </a:r>
          </a:p>
          <a:p>
            <a:pPr algn="ctr">
              <a:lnSpc>
                <a:spcPct val="150000"/>
              </a:lnSpc>
              <a:tabLst>
                <a:tab pos="360363" algn="l"/>
                <a:tab pos="622300" algn="l"/>
              </a:tabLst>
              <a:defRPr/>
            </a:pPr>
            <a:r>
              <a:rPr lang="ru-RU" sz="2000" i="1" dirty="0">
                <a:solidFill>
                  <a:srgbClr val="000000"/>
                </a:solidFill>
                <a:latin typeface="Bookman Old Style" pitchFamily="18" charset="0"/>
                <a:cs typeface="Vrinda" pitchFamily="34" charset="0"/>
              </a:rPr>
              <a:t>14 марта 2015г. </a:t>
            </a:r>
          </a:p>
          <a:p>
            <a:pPr marL="342900" indent="-342900" algn="ctr">
              <a:lnSpc>
                <a:spcPts val="2700"/>
              </a:lnSpc>
              <a:defRPr/>
            </a:pPr>
            <a:endParaRPr lang="ru-RU" sz="1600" i="1" dirty="0">
              <a:solidFill>
                <a:srgbClr val="000000"/>
              </a:solidFill>
              <a:latin typeface="Bookman Old Style" pitchFamily="18" charset="0"/>
              <a:cs typeface="Vrinda" pitchFamily="2" charset="0"/>
            </a:endParaRPr>
          </a:p>
          <a:p>
            <a:pPr algn="ctr">
              <a:defRPr/>
            </a:pPr>
            <a:endParaRPr lang="ru-RU" sz="1600" i="1" dirty="0">
              <a:solidFill>
                <a:srgbClr val="000000"/>
              </a:solidFill>
              <a:latin typeface="Bookman Old Style" pitchFamily="18" charset="0"/>
              <a:cs typeface="Vrinda" pitchFamily="2" charset="0"/>
            </a:endParaRPr>
          </a:p>
        </p:txBody>
      </p:sp>
      <p:pic>
        <p:nvPicPr>
          <p:cNvPr id="11267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63" y="309563"/>
            <a:ext cx="1700212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73025" y="1162050"/>
            <a:ext cx="8975725" cy="5554663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endParaRPr lang="ru-RU" altLang="ru-RU"/>
          </a:p>
        </p:txBody>
      </p:sp>
      <p:sp>
        <p:nvSpPr>
          <p:cNvPr id="2048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20484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485" name="Группа 8"/>
          <p:cNvGrpSpPr>
            <a:grpSpLocks/>
          </p:cNvGrpSpPr>
          <p:nvPr/>
        </p:nvGrpSpPr>
        <p:grpSpPr bwMode="auto">
          <a:xfrm>
            <a:off x="2084388" y="125413"/>
            <a:ext cx="6964362" cy="927100"/>
            <a:chOff x="2084933" y="126125"/>
            <a:chExt cx="6964471" cy="926608"/>
          </a:xfrm>
        </p:grpSpPr>
        <p:sp>
          <p:nvSpPr>
            <p:cNvPr id="20487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2000" b="1" i="1">
                <a:latin typeface="Bookman Old Style" pitchFamily="18" charset="0"/>
              </a:endParaRPr>
            </a:p>
          </p:txBody>
        </p:sp>
        <p:sp>
          <p:nvSpPr>
            <p:cNvPr id="20488" name="Прямоугольник 11"/>
            <p:cNvSpPr>
              <a:spLocks noChangeArrowheads="1"/>
            </p:cNvSpPr>
            <p:nvPr/>
          </p:nvSpPr>
          <p:spPr bwMode="auto">
            <a:xfrm>
              <a:off x="2142737" y="380332"/>
              <a:ext cx="684886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400" b="1">
                  <a:solidFill>
                    <a:srgbClr val="000000"/>
                  </a:solidFill>
                  <a:latin typeface="Bookman Old Style" pitchFamily="18" charset="0"/>
                </a:rPr>
                <a:t> Оценивание работы</a:t>
              </a:r>
              <a:endParaRPr lang="ru-RU" altLang="ru-RU" sz="20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sp>
        <p:nvSpPr>
          <p:cNvPr id="20486" name="Содержимое 2"/>
          <p:cNvSpPr txBox="1">
            <a:spLocks/>
          </p:cNvSpPr>
          <p:nvPr/>
        </p:nvSpPr>
        <p:spPr bwMode="auto">
          <a:xfrm>
            <a:off x="238125" y="1150938"/>
            <a:ext cx="8653463" cy="520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250000"/>
              </a:lnSpc>
              <a:spcBef>
                <a:spcPts val="700"/>
              </a:spcBef>
              <a:buFont typeface="Wingdings" pitchFamily="2" charset="2"/>
              <a:buNone/>
            </a:pPr>
            <a:r>
              <a:rPr lang="ru-RU" sz="2400" b="1" i="1">
                <a:solidFill>
                  <a:srgbClr val="000000"/>
                </a:solidFill>
                <a:latin typeface="Bookman Old Style" pitchFamily="18" charset="0"/>
              </a:rPr>
              <a:t>Критерии сформированности умений:</a:t>
            </a:r>
          </a:p>
          <a:p>
            <a:pPr algn="just">
              <a:lnSpc>
                <a:spcPct val="250000"/>
              </a:lnSpc>
              <a:spcBef>
                <a:spcPts val="700"/>
              </a:spcBef>
              <a:buFontTx/>
              <a:buChar char="•"/>
            </a:pPr>
            <a:r>
              <a:rPr lang="ru-RU" sz="2400" b="1" i="1">
                <a:solidFill>
                  <a:srgbClr val="000000"/>
                </a:solidFill>
                <a:latin typeface="Bookman Old Style" pitchFamily="18" charset="0"/>
              </a:rPr>
              <a:t>Минимальный </a:t>
            </a:r>
            <a:r>
              <a:rPr lang="ru-RU" sz="2400" i="1">
                <a:solidFill>
                  <a:srgbClr val="000000"/>
                </a:solidFill>
                <a:latin typeface="Bookman Old Style" pitchFamily="18" charset="0"/>
              </a:rPr>
              <a:t>критерий (успешность выполнения равна 50%)</a:t>
            </a:r>
          </a:p>
          <a:p>
            <a:pPr algn="just">
              <a:lnSpc>
                <a:spcPct val="250000"/>
              </a:lnSpc>
              <a:spcBef>
                <a:spcPts val="700"/>
              </a:spcBef>
              <a:buFontTx/>
              <a:buChar char="•"/>
            </a:pPr>
            <a:r>
              <a:rPr lang="ru-RU" sz="2400" b="1" i="1">
                <a:solidFill>
                  <a:srgbClr val="000000"/>
                </a:solidFill>
                <a:latin typeface="Bookman Old Style" pitchFamily="18" charset="0"/>
              </a:rPr>
              <a:t>Оптимальный </a:t>
            </a:r>
            <a:r>
              <a:rPr lang="ru-RU" sz="2400" i="1">
                <a:solidFill>
                  <a:srgbClr val="000000"/>
                </a:solidFill>
                <a:latin typeface="Bookman Old Style" pitchFamily="18" charset="0"/>
              </a:rPr>
              <a:t>критерий (успешность выполнения равна 65%)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73025" y="1162050"/>
            <a:ext cx="8975725" cy="5554663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endParaRPr lang="ru-RU" altLang="ru-RU"/>
          </a:p>
        </p:txBody>
      </p:sp>
      <p:sp>
        <p:nvSpPr>
          <p:cNvPr id="2150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21508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509" name="Группа 8"/>
          <p:cNvGrpSpPr>
            <a:grpSpLocks/>
          </p:cNvGrpSpPr>
          <p:nvPr/>
        </p:nvGrpSpPr>
        <p:grpSpPr bwMode="auto">
          <a:xfrm>
            <a:off x="2084388" y="125413"/>
            <a:ext cx="6964362" cy="927100"/>
            <a:chOff x="2084933" y="126125"/>
            <a:chExt cx="6964471" cy="926608"/>
          </a:xfrm>
        </p:grpSpPr>
        <p:sp>
          <p:nvSpPr>
            <p:cNvPr id="21532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2000" b="1" i="1">
                <a:latin typeface="Bookman Old Style" pitchFamily="18" charset="0"/>
              </a:endParaRPr>
            </a:p>
          </p:txBody>
        </p:sp>
        <p:sp>
          <p:nvSpPr>
            <p:cNvPr id="21533" name="Прямоугольник 11"/>
            <p:cNvSpPr>
              <a:spLocks noChangeArrowheads="1"/>
            </p:cNvSpPr>
            <p:nvPr/>
          </p:nvSpPr>
          <p:spPr bwMode="auto">
            <a:xfrm>
              <a:off x="2084933" y="171145"/>
              <a:ext cx="684886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400" b="1">
                  <a:solidFill>
                    <a:srgbClr val="000000"/>
                  </a:solidFill>
                  <a:latin typeface="Bookman Old Style" pitchFamily="18" charset="0"/>
                </a:rPr>
                <a:t>Естествознание 4 вариант</a:t>
              </a:r>
              <a:br>
                <a:rPr lang="ru-RU" altLang="ru-RU" sz="2400" b="1">
                  <a:solidFill>
                    <a:srgbClr val="000000"/>
                  </a:solidFill>
                  <a:latin typeface="Bookman Old Style" pitchFamily="18" charset="0"/>
                </a:rPr>
              </a:br>
              <a:r>
                <a:rPr lang="ru-RU" altLang="ru-RU" sz="2400" b="1">
                  <a:solidFill>
                    <a:srgbClr val="000000"/>
                  </a:solidFill>
                  <a:latin typeface="Bookman Old Style" pitchFamily="18" charset="0"/>
                </a:rPr>
                <a:t>Музыкальные инструменты</a:t>
              </a:r>
              <a:endParaRPr lang="ru-RU" altLang="ru-RU" sz="20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74638" y="1589088"/>
          <a:ext cx="8572500" cy="449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8060"/>
                <a:gridCol w="2362677"/>
                <a:gridCol w="1839298"/>
                <a:gridCol w="1566030"/>
                <a:gridCol w="1406434"/>
              </a:tblGrid>
              <a:tr h="9144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№ задания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91439" marR="914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Группа умений.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Описание умений</a:t>
                      </a:r>
                      <a:endParaRPr lang="ru-RU" sz="18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91439" marR="914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Проверяемое умение</a:t>
                      </a:r>
                      <a:endParaRPr lang="ru-RU" sz="18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91439" marR="914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Тип задания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91439" marR="91439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Баллы и задания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91439" marR="91439" anchor="ctr">
                    <a:solidFill>
                      <a:schemeClr val="bg1"/>
                    </a:solidFill>
                  </a:tcPr>
                </a:tc>
              </a:tr>
              <a:tr h="25949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17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23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25</a:t>
                      </a:r>
                    </a:p>
                  </a:txBody>
                  <a:tcPr marL="91439" marR="9143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9pPr>
                    </a:lstStyle>
                    <a:p>
                      <a:endParaRPr lang="ru-RU" sz="18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91439" marR="9143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9pPr>
                    </a:lstStyle>
                    <a:p>
                      <a:endParaRPr lang="ru-RU" sz="18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91439" marR="9143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ВО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КО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КО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КО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КО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ВО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ВО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КО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РО</a:t>
                      </a:r>
                    </a:p>
                  </a:txBody>
                  <a:tcPr marL="91439" marR="91439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91439" marR="91439">
                    <a:solidFill>
                      <a:schemeClr val="bg1"/>
                    </a:solidFill>
                  </a:tcPr>
                </a:tc>
              </a:tr>
              <a:tr h="986495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ВО- задания с выбором ответа                                        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Max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: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12 баллов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КО- задание с кратким ответом</a:t>
                      </a: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РО- задание с развернутым ответом</a:t>
                      </a:r>
                      <a:endParaRPr lang="ru-RU" sz="18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91439" marR="91439">
                    <a:solidFill>
                      <a:srgbClr val="99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73025" y="1162050"/>
            <a:ext cx="8975725" cy="5554663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endParaRPr lang="ru-RU" altLang="ru-RU"/>
          </a:p>
        </p:txBody>
      </p:sp>
      <p:sp>
        <p:nvSpPr>
          <p:cNvPr id="2253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22532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533" name="Группа 8"/>
          <p:cNvGrpSpPr>
            <a:grpSpLocks/>
          </p:cNvGrpSpPr>
          <p:nvPr/>
        </p:nvGrpSpPr>
        <p:grpSpPr bwMode="auto">
          <a:xfrm>
            <a:off x="1947863" y="125413"/>
            <a:ext cx="7100887" cy="927100"/>
            <a:chOff x="1947863" y="126125"/>
            <a:chExt cx="7101541" cy="926608"/>
          </a:xfrm>
        </p:grpSpPr>
        <p:sp>
          <p:nvSpPr>
            <p:cNvPr id="22556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1800" b="1" i="1">
                <a:latin typeface="Bookman Old Style" pitchFamily="18" charset="0"/>
              </a:endParaRPr>
            </a:p>
          </p:txBody>
        </p:sp>
        <p:sp>
          <p:nvSpPr>
            <p:cNvPr id="22557" name="Прямоугольник 11"/>
            <p:cNvSpPr>
              <a:spLocks noChangeArrowheads="1"/>
            </p:cNvSpPr>
            <p:nvPr/>
          </p:nvSpPr>
          <p:spPr bwMode="auto">
            <a:xfrm>
              <a:off x="1947863" y="235486"/>
              <a:ext cx="7101541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Bookman Old Style" pitchFamily="18" charset="0"/>
                </a:rPr>
                <a:t>Русский язык 1 вариант</a:t>
              </a:r>
              <a:br>
                <a:rPr lang="ru-RU" altLang="ru-RU" sz="2000" b="1">
                  <a:solidFill>
                    <a:srgbClr val="000000"/>
                  </a:solidFill>
                  <a:latin typeface="Bookman Old Style" pitchFamily="18" charset="0"/>
                </a:rPr>
              </a:br>
              <a:r>
                <a:rPr lang="ru-RU" altLang="ru-RU" sz="2000" b="1">
                  <a:solidFill>
                    <a:srgbClr val="000000"/>
                  </a:solidFill>
                  <a:latin typeface="Bookman Old Style" pitchFamily="18" charset="0"/>
                </a:rPr>
                <a:t>Как можно по-разному рассказать о ландыше</a:t>
              </a:r>
              <a:endParaRPr lang="ru-RU" altLang="ru-RU" sz="18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85750" y="1736725"/>
          <a:ext cx="8572500" cy="447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8060"/>
                <a:gridCol w="2362677"/>
                <a:gridCol w="1839298"/>
                <a:gridCol w="1566030"/>
                <a:gridCol w="1406434"/>
              </a:tblGrid>
              <a:tr h="9145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Bookman Old Style" panose="02050604050505020204" pitchFamily="18" charset="0"/>
                        </a:rPr>
                        <a:t>№ задания</a:t>
                      </a:r>
                      <a:endParaRPr lang="ru-RU" sz="1800" b="1" dirty="0">
                        <a:latin typeface="Bookman Old Style" panose="02050604050505020204" pitchFamily="18" charset="0"/>
                      </a:endParaRPr>
                    </a:p>
                  </a:txBody>
                  <a:tcPr marL="91439" marR="91439" marT="45727" marB="4572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Bookman Old Style" panose="02050604050505020204" pitchFamily="18" charset="0"/>
                        </a:rPr>
                        <a:t>Группа умений.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Bookman Old Style" panose="02050604050505020204" pitchFamily="18" charset="0"/>
                        </a:rPr>
                        <a:t>Описание умений</a:t>
                      </a:r>
                      <a:endParaRPr lang="ru-RU" sz="1800" b="1" dirty="0">
                        <a:latin typeface="Bookman Old Style" panose="02050604050505020204" pitchFamily="18" charset="0"/>
                      </a:endParaRPr>
                    </a:p>
                  </a:txBody>
                  <a:tcPr marL="91439" marR="91439" marT="45727" marB="4572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Bookman Old Style" panose="02050604050505020204" pitchFamily="18" charset="0"/>
                        </a:rPr>
                        <a:t>Проверяемое умение</a:t>
                      </a:r>
                      <a:endParaRPr lang="ru-RU" sz="1800" b="1" dirty="0">
                        <a:latin typeface="Bookman Old Style" panose="02050604050505020204" pitchFamily="18" charset="0"/>
                      </a:endParaRPr>
                    </a:p>
                  </a:txBody>
                  <a:tcPr marL="91439" marR="91439" marT="45727" marB="4572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Bookman Old Style" panose="02050604050505020204" pitchFamily="18" charset="0"/>
                        </a:rPr>
                        <a:t>Тип задания</a:t>
                      </a:r>
                      <a:endParaRPr lang="ru-RU" sz="1800" b="1" dirty="0">
                        <a:latin typeface="Bookman Old Style" panose="02050604050505020204" pitchFamily="18" charset="0"/>
                      </a:endParaRPr>
                    </a:p>
                  </a:txBody>
                  <a:tcPr marL="91439" marR="91439" marT="45727" marB="4572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Bookman Old Style" panose="02050604050505020204" pitchFamily="18" charset="0"/>
                        </a:rPr>
                        <a:t>Баллы и задания</a:t>
                      </a:r>
                      <a:endParaRPr lang="ru-RU" sz="1800" b="1" dirty="0">
                        <a:latin typeface="Bookman Old Style" panose="02050604050505020204" pitchFamily="18" charset="0"/>
                      </a:endParaRPr>
                    </a:p>
                  </a:txBody>
                  <a:tcPr marL="91439" marR="91439" marT="45727" marB="45727" anchor="ctr">
                    <a:solidFill>
                      <a:schemeClr val="bg1"/>
                    </a:solidFill>
                  </a:tcPr>
                </a:tc>
              </a:tr>
              <a:tr h="23661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28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29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30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31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32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33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34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35</a:t>
                      </a:r>
                    </a:p>
                  </a:txBody>
                  <a:tcPr marL="91439" marR="91439"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>
                        <a:latin typeface="Bookman Old Style" panose="02050604050505020204" pitchFamily="18" charset="0"/>
                      </a:endParaRPr>
                    </a:p>
                  </a:txBody>
                  <a:tcPr marL="91439" marR="91439"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 marL="91439" marR="91439"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ВО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КО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РО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РО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КО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РО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РО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РО</a:t>
                      </a:r>
                    </a:p>
                  </a:txBody>
                  <a:tcPr marL="91439" marR="91439"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ru-RU" sz="1800" dirty="0" smtClean="0">
                          <a:latin typeface="Bookman Old Style" panose="02050604050505020204" pitchFamily="18" charset="0"/>
                        </a:rPr>
                        <a:t>2</a:t>
                      </a:r>
                      <a:endParaRPr lang="ru-RU" sz="1800" dirty="0">
                        <a:latin typeface="Bookman Old Style" panose="02050604050505020204" pitchFamily="18" charset="0"/>
                      </a:endParaRPr>
                    </a:p>
                  </a:txBody>
                  <a:tcPr marL="91439" marR="91439" marT="45727" marB="45727">
                    <a:solidFill>
                      <a:schemeClr val="bg1"/>
                    </a:solidFill>
                  </a:tcPr>
                </a:tc>
              </a:tr>
              <a:tr h="1189680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ВО- задания с выбором ответа                                        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Max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: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12 баллов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КО- задание с кратким ответом</a:t>
                      </a: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РО- задание с развернутым ответом</a:t>
                      </a:r>
                      <a:endParaRPr lang="ru-RU" sz="18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91439" marR="91439" marT="45727" marB="45727">
                    <a:solidFill>
                      <a:srgbClr val="99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168275" y="1204913"/>
            <a:ext cx="8807450" cy="5483225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endParaRPr lang="ru-RU" altLang="ru-RU"/>
          </a:p>
        </p:txBody>
      </p:sp>
      <p:sp>
        <p:nvSpPr>
          <p:cNvPr id="2355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23556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8" descr="G:\1-я Метапредметная олимпиада\Финал_Новоуральск\Фото_Новоуральск_6-7 декабря\Для СМИ\P104003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3957" y="1448556"/>
            <a:ext cx="6661250" cy="499593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2355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3425" y="796925"/>
            <a:ext cx="19812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559" name="Группа 2"/>
          <p:cNvGrpSpPr>
            <a:grpSpLocks/>
          </p:cNvGrpSpPr>
          <p:nvPr/>
        </p:nvGrpSpPr>
        <p:grpSpPr bwMode="auto">
          <a:xfrm>
            <a:off x="2084388" y="125413"/>
            <a:ext cx="6964362" cy="927100"/>
            <a:chOff x="2084933" y="126125"/>
            <a:chExt cx="6964471" cy="926608"/>
          </a:xfrm>
        </p:grpSpPr>
        <p:sp>
          <p:nvSpPr>
            <p:cNvPr id="23560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2000" b="1" i="1">
                <a:latin typeface="Bookman Old Style" pitchFamily="18" charset="0"/>
              </a:endParaRPr>
            </a:p>
          </p:txBody>
        </p:sp>
        <p:pic>
          <p:nvPicPr>
            <p:cNvPr id="23561" name="Picture 10" descr="logot_Школа Росатома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12" y="234893"/>
              <a:ext cx="1491988" cy="701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562" name="Прямоугольник 1"/>
            <p:cNvSpPr>
              <a:spLocks noChangeArrowheads="1"/>
            </p:cNvSpPr>
            <p:nvPr/>
          </p:nvSpPr>
          <p:spPr bwMode="auto">
            <a:xfrm>
              <a:off x="2126973" y="254600"/>
              <a:ext cx="5356394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Bookman Old Style" pitchFamily="18" charset="0"/>
                </a:rPr>
                <a:t>Финал метапредметной олимпиады</a:t>
              </a:r>
            </a:p>
            <a:p>
              <a:pPr algn="ctr"/>
              <a:r>
                <a:rPr lang="ru-RU" altLang="ru-RU" sz="1800" b="1" i="1">
                  <a:solidFill>
                    <a:srgbClr val="000000"/>
                  </a:solidFill>
                  <a:latin typeface="Bookman Old Style" pitchFamily="18" charset="0"/>
                </a:rPr>
                <a:t>Новоуральск, 6-7 декабря 2014</a:t>
              </a:r>
              <a:r>
                <a:rPr lang="ru-RU" altLang="ru-RU" sz="1800" b="1" i="1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endParaRPr lang="ru-RU" altLang="ru-RU" sz="18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95250" y="1206500"/>
            <a:ext cx="8953500" cy="5514975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endParaRPr lang="ru-RU" altLang="ru-RU"/>
          </a:p>
        </p:txBody>
      </p:sp>
      <p:sp>
        <p:nvSpPr>
          <p:cNvPr id="2457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24580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G:\1-я Метапредметная олимпиада\Финал_Новоуральск\Фото_Новоуральск_6-7 декабря\P104005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5200" y="1252538"/>
            <a:ext cx="7234238" cy="542448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grpSp>
        <p:nvGrpSpPr>
          <p:cNvPr id="24582" name="Группа 7"/>
          <p:cNvGrpSpPr>
            <a:grpSpLocks/>
          </p:cNvGrpSpPr>
          <p:nvPr/>
        </p:nvGrpSpPr>
        <p:grpSpPr bwMode="auto">
          <a:xfrm>
            <a:off x="2084388" y="125413"/>
            <a:ext cx="6964362" cy="927100"/>
            <a:chOff x="2084933" y="126125"/>
            <a:chExt cx="6964471" cy="926608"/>
          </a:xfrm>
        </p:grpSpPr>
        <p:sp>
          <p:nvSpPr>
            <p:cNvPr id="24583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2000" b="1" i="1">
                <a:latin typeface="Bookman Old Style" pitchFamily="18" charset="0"/>
              </a:endParaRPr>
            </a:p>
          </p:txBody>
        </p:sp>
        <p:pic>
          <p:nvPicPr>
            <p:cNvPr id="24584" name="Picture 10" descr="logot_Школа Росатома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12" y="234893"/>
              <a:ext cx="1491988" cy="701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585" name="Прямоугольник 10"/>
            <p:cNvSpPr>
              <a:spLocks noChangeArrowheads="1"/>
            </p:cNvSpPr>
            <p:nvPr/>
          </p:nvSpPr>
          <p:spPr bwMode="auto">
            <a:xfrm>
              <a:off x="2126973" y="254600"/>
              <a:ext cx="5356394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Bookman Old Style" pitchFamily="18" charset="0"/>
                </a:rPr>
                <a:t>Финал метапредметной олимпиады</a:t>
              </a:r>
            </a:p>
            <a:p>
              <a:pPr algn="ctr"/>
              <a:r>
                <a:rPr lang="ru-RU" altLang="ru-RU" sz="1800" b="1" i="1">
                  <a:solidFill>
                    <a:srgbClr val="000000"/>
                  </a:solidFill>
                  <a:latin typeface="Bookman Old Style" pitchFamily="18" charset="0"/>
                </a:rPr>
                <a:t>Новоуральск, 6-7 декабря 2014</a:t>
              </a:r>
              <a:r>
                <a:rPr lang="ru-RU" altLang="ru-RU" sz="1800" b="1" i="1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endParaRPr lang="ru-RU" altLang="ru-RU" sz="18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61913" y="1173163"/>
            <a:ext cx="8985250" cy="5532437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endParaRPr lang="ru-RU" altLang="ru-RU"/>
          </a:p>
        </p:txBody>
      </p:sp>
      <p:sp>
        <p:nvSpPr>
          <p:cNvPr id="2560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25604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8" descr="G:\1-я Метапредметная олимпиада\Финал_Новоуральск\Задания_Сканы\Задание 1\Античный памятник.jpg"/>
          <p:cNvPicPr>
            <a:picLocks noChangeAspect="1" noChangeArrowheads="1"/>
          </p:cNvPicPr>
          <p:nvPr/>
        </p:nvPicPr>
        <p:blipFill rotWithShape="1">
          <a:blip r:embed="rId3"/>
          <a:srcRect/>
          <a:stretch/>
        </p:blipFill>
        <p:spPr bwMode="auto">
          <a:xfrm>
            <a:off x="252413" y="1622425"/>
            <a:ext cx="2738437" cy="20399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4104" name="Picture 9" descr="G:\1-я Метапредметная олимпиада\Финал_Новоуральск\Задания_Сканы\Задание 1\Суворовский редут.jpg"/>
          <p:cNvPicPr>
            <a:picLocks noChangeAspect="1" noChangeArrowheads="1"/>
          </p:cNvPicPr>
          <p:nvPr/>
        </p:nvPicPr>
        <p:blipFill rotWithShape="1">
          <a:blip r:embed="rId4"/>
          <a:srcRect/>
          <a:stretch/>
        </p:blipFill>
        <p:spPr bwMode="auto">
          <a:xfrm>
            <a:off x="3257550" y="1622425"/>
            <a:ext cx="2833688" cy="20669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4105" name="Picture 10" descr="G:\1-я Метапредметная олимпиада\Финал_Новоуральск\Задания_Сканы\Задание 1\Памятник затонувшим кораблям.jpg"/>
          <p:cNvPicPr>
            <a:picLocks noChangeAspect="1" noChangeArrowheads="1"/>
          </p:cNvPicPr>
          <p:nvPr/>
        </p:nvPicPr>
        <p:blipFill rotWithShape="1">
          <a:blip r:embed="rId5"/>
          <a:srcRect/>
          <a:stretch/>
        </p:blipFill>
        <p:spPr bwMode="auto">
          <a:xfrm>
            <a:off x="6275388" y="1625600"/>
            <a:ext cx="2603500" cy="20637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4106" name="Picture 11" descr="G:\1-я Метапредметная олимпиада\Финал_Новоуральск\Задания_Сканы\Задание 1\Памятник большевикам-подпольщикам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09738" y="4232275"/>
            <a:ext cx="2563812" cy="21669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4107" name="Picture 12" descr="G:\1-я Метапредметная олимпиада\Финал_Новоуральск\Задания_Сканы\Задание 1\Памятник Т-34.jpg"/>
          <p:cNvPicPr>
            <a:picLocks noChangeAspect="1" noChangeArrowheads="1"/>
          </p:cNvPicPr>
          <p:nvPr/>
        </p:nvPicPr>
        <p:blipFill rotWithShape="1">
          <a:blip r:embed="rId7"/>
          <a:srcRect/>
          <a:stretch/>
        </p:blipFill>
        <p:spPr bwMode="auto">
          <a:xfrm>
            <a:off x="4818063" y="4211638"/>
            <a:ext cx="2873375" cy="21875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grpSp>
        <p:nvGrpSpPr>
          <p:cNvPr id="25610" name="Группа 11"/>
          <p:cNvGrpSpPr>
            <a:grpSpLocks/>
          </p:cNvGrpSpPr>
          <p:nvPr/>
        </p:nvGrpSpPr>
        <p:grpSpPr bwMode="auto">
          <a:xfrm>
            <a:off x="2084388" y="125413"/>
            <a:ext cx="6964362" cy="927100"/>
            <a:chOff x="2084933" y="126125"/>
            <a:chExt cx="6964471" cy="926608"/>
          </a:xfrm>
        </p:grpSpPr>
        <p:sp>
          <p:nvSpPr>
            <p:cNvPr id="25611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2000" b="1" i="1">
                <a:latin typeface="Bookman Old Style" pitchFamily="18" charset="0"/>
              </a:endParaRPr>
            </a:p>
          </p:txBody>
        </p:sp>
        <p:pic>
          <p:nvPicPr>
            <p:cNvPr id="25612" name="Picture 10" descr="logot_Школа Росатома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12" y="234893"/>
              <a:ext cx="1491988" cy="701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13" name="Прямоугольник 14"/>
            <p:cNvSpPr>
              <a:spLocks noChangeArrowheads="1"/>
            </p:cNvSpPr>
            <p:nvPr/>
          </p:nvSpPr>
          <p:spPr bwMode="auto">
            <a:xfrm>
              <a:off x="2126973" y="254600"/>
              <a:ext cx="5356394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Bookman Old Style" pitchFamily="18" charset="0"/>
                </a:rPr>
                <a:t>Финал метапредметной олимпиады</a:t>
              </a:r>
            </a:p>
            <a:p>
              <a:pPr algn="ctr"/>
              <a:r>
                <a:rPr lang="ru-RU" altLang="ru-RU" sz="1800" b="1" i="1">
                  <a:solidFill>
                    <a:srgbClr val="000000"/>
                  </a:solidFill>
                  <a:latin typeface="Bookman Old Style" pitchFamily="18" charset="0"/>
                </a:rPr>
                <a:t>Новоуральск, 6-7 декабря 2014</a:t>
              </a:r>
              <a:r>
                <a:rPr lang="ru-RU" altLang="ru-RU" sz="1800" b="1" i="1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endParaRPr lang="ru-RU" altLang="ru-RU" sz="18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115888" y="1173163"/>
            <a:ext cx="8943975" cy="5537200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endParaRPr lang="ru-RU" altLang="ru-RU"/>
          </a:p>
        </p:txBody>
      </p:sp>
      <p:sp>
        <p:nvSpPr>
          <p:cNvPr id="2662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26628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9" descr="G:\1-я Метапредметная олимпиада\Финал_Новоуральск\Фото_Новоуральск_6-7 декабря\Новоуральск_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9703" y="1294358"/>
            <a:ext cx="4479925" cy="336073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128" name="Picture 10" descr="G:\1-я Метапредметная олимпиада\Финал_Новоуральск\Фото_Новоуральск_6-7 декабря\P1040057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592"/>
          <a:stretch/>
        </p:blipFill>
        <p:spPr bwMode="auto">
          <a:xfrm>
            <a:off x="4025463" y="3366268"/>
            <a:ext cx="4876797" cy="3213208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grpSp>
        <p:nvGrpSpPr>
          <p:cNvPr id="26631" name="Группа 8"/>
          <p:cNvGrpSpPr>
            <a:grpSpLocks/>
          </p:cNvGrpSpPr>
          <p:nvPr/>
        </p:nvGrpSpPr>
        <p:grpSpPr bwMode="auto">
          <a:xfrm>
            <a:off x="2084388" y="125413"/>
            <a:ext cx="6964362" cy="927100"/>
            <a:chOff x="2084933" y="126125"/>
            <a:chExt cx="6964471" cy="926608"/>
          </a:xfrm>
        </p:grpSpPr>
        <p:sp>
          <p:nvSpPr>
            <p:cNvPr id="26632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2000" b="1" i="1">
                <a:latin typeface="Bookman Old Style" pitchFamily="18" charset="0"/>
              </a:endParaRPr>
            </a:p>
          </p:txBody>
        </p:sp>
        <p:pic>
          <p:nvPicPr>
            <p:cNvPr id="26633" name="Picture 10" descr="logot_Школа Росатома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12" y="234893"/>
              <a:ext cx="1491988" cy="701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34" name="Прямоугольник 11"/>
            <p:cNvSpPr>
              <a:spLocks noChangeArrowheads="1"/>
            </p:cNvSpPr>
            <p:nvPr/>
          </p:nvSpPr>
          <p:spPr bwMode="auto">
            <a:xfrm>
              <a:off x="2126973" y="254600"/>
              <a:ext cx="5356394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Bookman Old Style" pitchFamily="18" charset="0"/>
                </a:rPr>
                <a:t>Финал метапредметной олимпиады</a:t>
              </a:r>
            </a:p>
            <a:p>
              <a:pPr algn="ctr"/>
              <a:r>
                <a:rPr lang="ru-RU" altLang="ru-RU" sz="1800" b="1" i="1">
                  <a:solidFill>
                    <a:srgbClr val="000000"/>
                  </a:solidFill>
                  <a:latin typeface="Bookman Old Style" pitchFamily="18" charset="0"/>
                </a:rPr>
                <a:t>Новоуральск, 6-7 декабря 2014</a:t>
              </a:r>
              <a:r>
                <a:rPr lang="ru-RU" altLang="ru-RU" sz="1800" b="1" i="1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endParaRPr lang="ru-RU" altLang="ru-RU" sz="18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1913" y="1173163"/>
            <a:ext cx="8985250" cy="5532437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altLang="ru-RU" sz="2000" i="1" dirty="0">
                <a:latin typeface="Bookman Old Style" pitchFamily="18" charset="0"/>
              </a:rPr>
              <a:t>Блок </a:t>
            </a:r>
            <a:r>
              <a:rPr lang="ru-RU" altLang="ru-RU" sz="2000" i="1" dirty="0" err="1">
                <a:latin typeface="Bookman Old Style" pitchFamily="18" charset="0"/>
              </a:rPr>
              <a:t>метапредметных</a:t>
            </a:r>
            <a:r>
              <a:rPr lang="ru-RU" altLang="ru-RU" sz="2000" i="1" dirty="0">
                <a:latin typeface="Bookman Old Style" pitchFamily="18" charset="0"/>
              </a:rPr>
              <a:t> результатов </a:t>
            </a:r>
          </a:p>
          <a:p>
            <a:pPr algn="ctr">
              <a:defRPr/>
            </a:pPr>
            <a:r>
              <a:rPr lang="ru-RU" altLang="ru-RU" sz="2000" i="1" dirty="0">
                <a:latin typeface="Bookman Old Style" pitchFamily="18" charset="0"/>
              </a:rPr>
              <a:t>«Коммуникативная грамотность»:</a:t>
            </a:r>
          </a:p>
          <a:p>
            <a:pPr algn="ctr">
              <a:defRPr/>
            </a:pPr>
            <a:endParaRPr lang="ru-RU" altLang="ru-RU" sz="2000" i="1" dirty="0">
              <a:latin typeface="Bookman Old Style" pitchFamily="18" charset="0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ru-RU" altLang="ru-RU" sz="2000" dirty="0">
                <a:latin typeface="Bookman Old Style" pitchFamily="18" charset="0"/>
              </a:rPr>
              <a:t>Дети читают задание вместе, расположившись при этом </a:t>
            </a:r>
          </a:p>
          <a:p>
            <a:pPr marL="457200" indent="-457200">
              <a:defRPr/>
            </a:pPr>
            <a:r>
              <a:rPr lang="ru-RU" altLang="ru-RU" sz="2000" dirty="0">
                <a:latin typeface="Bookman Old Style" pitchFamily="18" charset="0"/>
              </a:rPr>
              <a:t>так, чтобы всем был виден текст и рисунки</a:t>
            </a:r>
          </a:p>
          <a:p>
            <a:pPr marL="457200" indent="-457200">
              <a:defRPr/>
            </a:pPr>
            <a:r>
              <a:rPr lang="ru-RU" altLang="ru-RU" sz="2000" dirty="0">
                <a:latin typeface="Bookman Old Style" pitchFamily="18" charset="0"/>
              </a:rPr>
              <a:t>2. В обсуждении активно участвуют все 4 участника группы</a:t>
            </a:r>
          </a:p>
          <a:p>
            <a:pPr marL="457200" indent="-457200">
              <a:defRPr/>
            </a:pPr>
            <a:r>
              <a:rPr lang="ru-RU" altLang="ru-RU" sz="2000" dirty="0">
                <a:latin typeface="Bookman Old Style" pitchFamily="18" charset="0"/>
              </a:rPr>
              <a:t>3. Руководит работой группы восьмиклассник</a:t>
            </a:r>
          </a:p>
          <a:p>
            <a:pPr marL="457200" indent="-457200">
              <a:defRPr/>
            </a:pPr>
            <a:r>
              <a:rPr lang="ru-RU" altLang="ru-RU" sz="2000" dirty="0">
                <a:latin typeface="Bookman Old Style" pitchFamily="18" charset="0"/>
              </a:rPr>
              <a:t>4. Мнение каждого участника группы слышат в группе.</a:t>
            </a:r>
          </a:p>
          <a:p>
            <a:pPr marL="457200" indent="-457200">
              <a:defRPr/>
            </a:pPr>
            <a:r>
              <a:rPr lang="ru-RU" altLang="ru-RU" sz="2000" dirty="0">
                <a:latin typeface="Bookman Old Style" pitchFamily="18" charset="0"/>
              </a:rPr>
              <a:t>5. …</a:t>
            </a:r>
          </a:p>
          <a:p>
            <a:pPr marL="457200" indent="-457200">
              <a:defRPr/>
            </a:pPr>
            <a:endParaRPr lang="ru-RU" altLang="ru-RU" sz="2000" dirty="0">
              <a:latin typeface="Bookman Old Style" pitchFamily="18" charset="0"/>
            </a:endParaRPr>
          </a:p>
          <a:p>
            <a:pPr marL="457200" indent="-457200">
              <a:defRPr/>
            </a:pPr>
            <a:endParaRPr lang="ru-RU" altLang="ru-RU" sz="2000" dirty="0">
              <a:latin typeface="Bookman Old Style" pitchFamily="18" charset="0"/>
            </a:endParaRPr>
          </a:p>
          <a:p>
            <a:pPr marL="457200" indent="-457200">
              <a:defRPr/>
            </a:pPr>
            <a:endParaRPr lang="ru-RU" altLang="ru-RU" sz="2000" dirty="0">
              <a:latin typeface="Bookman Old Style" pitchFamily="18" charset="0"/>
            </a:endParaRPr>
          </a:p>
          <a:p>
            <a:pPr marL="457200" indent="-457200">
              <a:defRPr/>
            </a:pPr>
            <a:endParaRPr lang="ru-RU" altLang="ru-RU" sz="2000" dirty="0">
              <a:latin typeface="Bookman Old Style" pitchFamily="18" charset="0"/>
            </a:endParaRPr>
          </a:p>
          <a:p>
            <a:pPr marL="457200" indent="-457200">
              <a:defRPr/>
            </a:pPr>
            <a:endParaRPr lang="ru-RU" altLang="ru-RU" sz="2000" dirty="0">
              <a:latin typeface="Bookman Old Style" pitchFamily="18" charset="0"/>
            </a:endParaRPr>
          </a:p>
          <a:p>
            <a:pPr>
              <a:defRPr/>
            </a:pPr>
            <a:endParaRPr lang="ru-RU" altLang="ru-RU" sz="2000" dirty="0">
              <a:latin typeface="Bookman Old Style" pitchFamily="18" charset="0"/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27652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7653" name="Группа 11"/>
          <p:cNvGrpSpPr>
            <a:grpSpLocks/>
          </p:cNvGrpSpPr>
          <p:nvPr/>
        </p:nvGrpSpPr>
        <p:grpSpPr bwMode="auto">
          <a:xfrm>
            <a:off x="2084388" y="125413"/>
            <a:ext cx="6964362" cy="927100"/>
            <a:chOff x="2084933" y="126125"/>
            <a:chExt cx="6964471" cy="926608"/>
          </a:xfrm>
        </p:grpSpPr>
        <p:sp>
          <p:nvSpPr>
            <p:cNvPr id="27654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2000" b="1" i="1">
                <a:latin typeface="Bookman Old Style" pitchFamily="18" charset="0"/>
              </a:endParaRPr>
            </a:p>
          </p:txBody>
        </p:sp>
        <p:pic>
          <p:nvPicPr>
            <p:cNvPr id="27655" name="Picture 10" descr="logot_Школа Росатома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12" y="234893"/>
              <a:ext cx="1491988" cy="701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56" name="Прямоугольник 14"/>
            <p:cNvSpPr>
              <a:spLocks noChangeArrowheads="1"/>
            </p:cNvSpPr>
            <p:nvPr/>
          </p:nvSpPr>
          <p:spPr bwMode="auto">
            <a:xfrm>
              <a:off x="2126973" y="254600"/>
              <a:ext cx="5356394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Bookman Old Style" pitchFamily="18" charset="0"/>
                </a:rPr>
                <a:t>Финал метапредметной олимпиады</a:t>
              </a:r>
            </a:p>
            <a:p>
              <a:pPr algn="ctr"/>
              <a:r>
                <a:rPr lang="ru-RU" altLang="ru-RU" sz="1800" b="1" i="1">
                  <a:solidFill>
                    <a:srgbClr val="000000"/>
                  </a:solidFill>
                  <a:latin typeface="Bookman Old Style" pitchFamily="18" charset="0"/>
                </a:rPr>
                <a:t>Новоуральск, 6-7 декабря 2014</a:t>
              </a:r>
              <a:r>
                <a:rPr lang="ru-RU" altLang="ru-RU" sz="1800" b="1" i="1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endParaRPr lang="ru-RU" altLang="ru-RU" sz="18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115888" y="1162050"/>
            <a:ext cx="8932862" cy="5616575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endParaRPr lang="ru-RU" altLang="ru-RU"/>
          </a:p>
        </p:txBody>
      </p:sp>
      <p:sp>
        <p:nvSpPr>
          <p:cNvPr id="2867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28676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 descr="G:\1-я Метапредметная олимпиада\Финал_Новоуральск\Фото_Новоуральск_6-7 декабря\P104006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78915" y="3251965"/>
            <a:ext cx="4618038" cy="3463925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grpSp>
        <p:nvGrpSpPr>
          <p:cNvPr id="28678" name="Группа 8"/>
          <p:cNvGrpSpPr>
            <a:grpSpLocks/>
          </p:cNvGrpSpPr>
          <p:nvPr/>
        </p:nvGrpSpPr>
        <p:grpSpPr bwMode="auto">
          <a:xfrm>
            <a:off x="2084388" y="125413"/>
            <a:ext cx="6964362" cy="927100"/>
            <a:chOff x="2084933" y="126125"/>
            <a:chExt cx="6964471" cy="926608"/>
          </a:xfrm>
        </p:grpSpPr>
        <p:sp>
          <p:nvSpPr>
            <p:cNvPr id="28680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2000" b="1" i="1">
                <a:latin typeface="Bookman Old Style" pitchFamily="18" charset="0"/>
              </a:endParaRPr>
            </a:p>
          </p:txBody>
        </p:sp>
        <p:pic>
          <p:nvPicPr>
            <p:cNvPr id="28681" name="Picture 10" descr="logot_Школа Росатома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12" y="234893"/>
              <a:ext cx="1491988" cy="701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682" name="Прямоугольник 11"/>
            <p:cNvSpPr>
              <a:spLocks noChangeArrowheads="1"/>
            </p:cNvSpPr>
            <p:nvPr/>
          </p:nvSpPr>
          <p:spPr bwMode="auto">
            <a:xfrm>
              <a:off x="2126973" y="254600"/>
              <a:ext cx="5356394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Bookman Old Style" pitchFamily="18" charset="0"/>
                </a:rPr>
                <a:t>Финал метапредметной олимпиады</a:t>
              </a:r>
            </a:p>
            <a:p>
              <a:pPr algn="ctr"/>
              <a:r>
                <a:rPr lang="ru-RU" altLang="ru-RU" sz="1800" b="1" i="1">
                  <a:solidFill>
                    <a:srgbClr val="000000"/>
                  </a:solidFill>
                  <a:latin typeface="Bookman Old Style" pitchFamily="18" charset="0"/>
                </a:rPr>
                <a:t>Новоуральск, 6-7 декабря 2014</a:t>
              </a:r>
              <a:r>
                <a:rPr lang="ru-RU" altLang="ru-RU" sz="1800" b="1" i="1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endParaRPr lang="ru-RU" altLang="ru-RU" sz="18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pic>
        <p:nvPicPr>
          <p:cNvPr id="6151" name="Picture 7" descr="G:\1-я Метапредметная олимпиада\Финал_Новоуральск\Фото_Новоуральск_6-7 декабря\P1040063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3820" y="1298658"/>
            <a:ext cx="4451350" cy="3338512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95250" y="1150938"/>
            <a:ext cx="8953500" cy="5618162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endParaRPr lang="ru-RU" altLang="ru-RU"/>
          </a:p>
        </p:txBody>
      </p:sp>
      <p:sp>
        <p:nvSpPr>
          <p:cNvPr id="2969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29700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8" descr="G:\1-я Метапредметная олимпиада\Финал_Новоуральск\Задания_Сканы\Задание 3\Памятник инспектору  ГА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9400" y="1311275"/>
            <a:ext cx="2079625" cy="25685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7176" name="Picture 9" descr="G:\1-я Метапредметная олимпиада\Финал_Новоуральск\Задания_Сканы\Задание 3\Памятник футбольному клубу Томь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6513" y="1277938"/>
            <a:ext cx="2033587" cy="25114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7177" name="Picture 10" descr="G:\1-я Метапредметная олимпиада\Финал_Новоуральск\Задания_Сканы\Задание 3\Памятник электромонтеру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38700" y="1265238"/>
            <a:ext cx="1827213" cy="25781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7178" name="Picture 11" descr="G:\1-я Метапредметная олимпиада\Финал_Новоуральск\Задания_Сканы\Задание 3\Младенец в капусте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34200" y="1225550"/>
            <a:ext cx="1881188" cy="26543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7179" name="Picture 12" descr="G:\1-я Метапредметная олимпиада\Финал_Новоуральск\Задания_Сканы\Задание 3\Памятник учителю.jpg"/>
          <p:cNvPicPr>
            <a:picLocks noChangeAspect="1" noChangeArrowheads="1"/>
          </p:cNvPicPr>
          <p:nvPr/>
        </p:nvPicPr>
        <p:blipFill rotWithShape="1">
          <a:blip r:embed="rId7"/>
          <a:srcRect/>
          <a:stretch/>
        </p:blipFill>
        <p:spPr bwMode="auto">
          <a:xfrm>
            <a:off x="554038" y="4041775"/>
            <a:ext cx="1670050" cy="26320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7180" name="Picture 13" descr="G:\1-я Метапредметная олимпиада\Финал_Новоуральск\Задания_Сканы\Задание 3\Памятник домашним тапочкам.jpg"/>
          <p:cNvPicPr>
            <a:picLocks noChangeAspect="1" noChangeArrowheads="1"/>
          </p:cNvPicPr>
          <p:nvPr/>
        </p:nvPicPr>
        <p:blipFill rotWithShape="1">
          <a:blip r:embed="rId8"/>
          <a:srcRect/>
          <a:stretch/>
        </p:blipFill>
        <p:spPr bwMode="auto">
          <a:xfrm>
            <a:off x="2344738" y="4033838"/>
            <a:ext cx="1676400" cy="26400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7181" name="Picture 14" descr="G:\1-я Метапредметная олимпиада\Финал_Новоуральск\Задания_Сканы\Задание 3\Памятник дворнику.jpg"/>
          <p:cNvPicPr>
            <a:picLocks noChangeAspect="1" noChangeArrowheads="1"/>
          </p:cNvPicPr>
          <p:nvPr/>
        </p:nvPicPr>
        <p:blipFill rotWithShape="1">
          <a:blip r:embed="rId9"/>
          <a:srcRect/>
          <a:stretch/>
        </p:blipFill>
        <p:spPr bwMode="auto">
          <a:xfrm>
            <a:off x="4179888" y="4011613"/>
            <a:ext cx="2160587" cy="26622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pic>
        <p:nvPicPr>
          <p:cNvPr id="7182" name="Picture 15" descr="G:\1-я Метапредметная олимпиада\Финал_Новоуральск\Задания_Сканы\Задание 3\Семейные узы.jpg"/>
          <p:cNvPicPr>
            <a:picLocks noChangeAspect="1" noChangeArrowheads="1"/>
          </p:cNvPicPr>
          <p:nvPr/>
        </p:nvPicPr>
        <p:blipFill rotWithShape="1">
          <a:blip r:embed="rId10"/>
          <a:srcRect/>
          <a:stretch/>
        </p:blipFill>
        <p:spPr bwMode="auto">
          <a:xfrm>
            <a:off x="6469063" y="4021138"/>
            <a:ext cx="2146300" cy="26527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/>
        </p:spPr>
      </p:pic>
      <p:grpSp>
        <p:nvGrpSpPr>
          <p:cNvPr id="29709" name="Группа 14"/>
          <p:cNvGrpSpPr>
            <a:grpSpLocks/>
          </p:cNvGrpSpPr>
          <p:nvPr/>
        </p:nvGrpSpPr>
        <p:grpSpPr bwMode="auto">
          <a:xfrm>
            <a:off x="2084388" y="125413"/>
            <a:ext cx="6964362" cy="927100"/>
            <a:chOff x="2084933" y="126125"/>
            <a:chExt cx="6964471" cy="926608"/>
          </a:xfrm>
        </p:grpSpPr>
        <p:sp>
          <p:nvSpPr>
            <p:cNvPr id="29710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2000" b="1" i="1">
                <a:latin typeface="Bookman Old Style" pitchFamily="18" charset="0"/>
              </a:endParaRPr>
            </a:p>
          </p:txBody>
        </p:sp>
        <p:pic>
          <p:nvPicPr>
            <p:cNvPr id="29711" name="Picture 10" descr="logot_Школа Росатома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12" y="234893"/>
              <a:ext cx="1491988" cy="701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12" name="Прямоугольник 17"/>
            <p:cNvSpPr>
              <a:spLocks noChangeArrowheads="1"/>
            </p:cNvSpPr>
            <p:nvPr/>
          </p:nvSpPr>
          <p:spPr bwMode="auto">
            <a:xfrm>
              <a:off x="2126973" y="254600"/>
              <a:ext cx="5356394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Bookman Old Style" pitchFamily="18" charset="0"/>
                </a:rPr>
                <a:t>Финал метапредметной олимпиады</a:t>
              </a:r>
            </a:p>
            <a:p>
              <a:pPr algn="ctr"/>
              <a:r>
                <a:rPr lang="ru-RU" altLang="ru-RU" sz="1800" b="1" i="1">
                  <a:solidFill>
                    <a:srgbClr val="000000"/>
                  </a:solidFill>
                  <a:latin typeface="Bookman Old Style" pitchFamily="18" charset="0"/>
                </a:rPr>
                <a:t>Новоуральск, 6-7 декабря 2014</a:t>
              </a:r>
              <a:r>
                <a:rPr lang="ru-RU" altLang="ru-RU" sz="1800" b="1" i="1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endParaRPr lang="ru-RU" altLang="ru-RU" sz="18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73025" y="1162050"/>
            <a:ext cx="8975725" cy="5554663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endParaRPr lang="ru-RU" altLang="ru-RU"/>
          </a:p>
        </p:txBody>
      </p:sp>
      <p:sp>
        <p:nvSpPr>
          <p:cNvPr id="1229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12292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293" name="Группа 8"/>
          <p:cNvGrpSpPr>
            <a:grpSpLocks/>
          </p:cNvGrpSpPr>
          <p:nvPr/>
        </p:nvGrpSpPr>
        <p:grpSpPr bwMode="auto">
          <a:xfrm>
            <a:off x="2084388" y="125413"/>
            <a:ext cx="6964362" cy="927100"/>
            <a:chOff x="2084933" y="126125"/>
            <a:chExt cx="6964471" cy="926608"/>
          </a:xfrm>
        </p:grpSpPr>
        <p:sp>
          <p:nvSpPr>
            <p:cNvPr id="12295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2000" b="1" i="1">
                <a:latin typeface="Bookman Old Style" pitchFamily="18" charset="0"/>
              </a:endParaRPr>
            </a:p>
          </p:txBody>
        </p:sp>
        <p:sp>
          <p:nvSpPr>
            <p:cNvPr id="12296" name="Прямоугольник 11"/>
            <p:cNvSpPr>
              <a:spLocks noChangeArrowheads="1"/>
            </p:cNvSpPr>
            <p:nvPr/>
          </p:nvSpPr>
          <p:spPr bwMode="auto">
            <a:xfrm>
              <a:off x="2126972" y="149500"/>
              <a:ext cx="684886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400" b="1">
                  <a:solidFill>
                    <a:srgbClr val="000000"/>
                  </a:solidFill>
                  <a:latin typeface="Bookman Old Style" pitchFamily="18" charset="0"/>
                </a:rPr>
                <a:t>Новые стандарты - новые измерительные материалы</a:t>
              </a:r>
              <a:endParaRPr lang="ru-RU" altLang="ru-RU" sz="20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sp>
        <p:nvSpPr>
          <p:cNvPr id="12294" name="Содержимое 2"/>
          <p:cNvSpPr txBox="1">
            <a:spLocks/>
          </p:cNvSpPr>
          <p:nvPr/>
        </p:nvSpPr>
        <p:spPr bwMode="auto">
          <a:xfrm>
            <a:off x="238125" y="1530350"/>
            <a:ext cx="8653463" cy="474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357188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r>
              <a:rPr lang="ru-RU" sz="2400" u="sng">
                <a:solidFill>
                  <a:srgbClr val="000000"/>
                </a:solidFill>
                <a:latin typeface="Bookman Old Style" pitchFamily="18" charset="0"/>
              </a:rPr>
              <a:t>Под</a:t>
            </a:r>
            <a:r>
              <a:rPr lang="en-US" sz="2400" u="sng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ru-RU" sz="2400" b="1" u="sng">
                <a:solidFill>
                  <a:srgbClr val="000000"/>
                </a:solidFill>
                <a:latin typeface="Bookman Old Style" pitchFamily="18" charset="0"/>
              </a:rPr>
              <a:t>метапредметными результатами </a:t>
            </a:r>
            <a:endParaRPr lang="en-US" sz="2400" b="1" u="sng">
              <a:solidFill>
                <a:srgbClr val="000000"/>
              </a:solidFill>
              <a:latin typeface="Bookman Old Style" pitchFamily="18" charset="0"/>
            </a:endParaRPr>
          </a:p>
          <a:p>
            <a:pPr algn="just"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endParaRPr lang="en-US" sz="2400">
              <a:solidFill>
                <a:srgbClr val="000000"/>
              </a:solidFill>
              <a:latin typeface="Bookman Old Style" pitchFamily="18" charset="0"/>
            </a:endParaRPr>
          </a:p>
          <a:p>
            <a:pPr algn="just"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r>
              <a:rPr lang="ru-RU" sz="2400">
                <a:solidFill>
                  <a:srgbClr val="000000"/>
                </a:solidFill>
                <a:latin typeface="Bookman Old Style" pitchFamily="18" charset="0"/>
              </a:rPr>
              <a:t>разработчиками ФГОС понимаются  освоенные обучающимися на базе одного, нескольких или всех учебных предметов </a:t>
            </a:r>
            <a:r>
              <a:rPr lang="ru-RU" sz="2400" b="1">
                <a:solidFill>
                  <a:srgbClr val="000000"/>
                </a:solidFill>
                <a:latin typeface="Bookman Old Style" pitchFamily="18" charset="0"/>
              </a:rPr>
              <a:t>способы действий</a:t>
            </a:r>
            <a:r>
              <a:rPr lang="ru-RU" sz="2400">
                <a:solidFill>
                  <a:srgbClr val="000000"/>
                </a:solidFill>
                <a:latin typeface="Bookman Old Style" pitchFamily="18" charset="0"/>
              </a:rPr>
              <a:t>, применимые как в рамках образовательного процесса,  так и при решении проблем реальных жизненных ситуаций.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1913" y="1173163"/>
            <a:ext cx="8985250" cy="5532437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altLang="ru-RU" sz="2000" i="1" dirty="0">
              <a:latin typeface="Bookman Old Style" pitchFamily="18" charset="0"/>
            </a:endParaRPr>
          </a:p>
          <a:p>
            <a:pPr algn="ctr">
              <a:defRPr/>
            </a:pPr>
            <a:r>
              <a:rPr lang="ru-RU" altLang="ru-RU" sz="2000" i="1" dirty="0">
                <a:latin typeface="Bookman Old Style" pitchFamily="18" charset="0"/>
              </a:rPr>
              <a:t>Блок </a:t>
            </a:r>
            <a:r>
              <a:rPr lang="ru-RU" altLang="ru-RU" sz="2000" i="1" dirty="0" err="1">
                <a:latin typeface="Bookman Old Style" pitchFamily="18" charset="0"/>
              </a:rPr>
              <a:t>метапредметных</a:t>
            </a:r>
            <a:r>
              <a:rPr lang="ru-RU" altLang="ru-RU" sz="2000" i="1" dirty="0">
                <a:latin typeface="Bookman Old Style" pitchFamily="18" charset="0"/>
              </a:rPr>
              <a:t> результатов </a:t>
            </a:r>
          </a:p>
          <a:p>
            <a:pPr algn="ctr">
              <a:defRPr/>
            </a:pPr>
            <a:r>
              <a:rPr lang="ru-RU" altLang="ru-RU" sz="2000" i="1" dirty="0">
                <a:latin typeface="Bookman Old Style" pitchFamily="18" charset="0"/>
              </a:rPr>
              <a:t>«Коммуникативная грамотность»:</a:t>
            </a:r>
          </a:p>
          <a:p>
            <a:pPr algn="ctr">
              <a:defRPr/>
            </a:pPr>
            <a:endParaRPr lang="ru-RU" altLang="ru-RU" sz="2000" i="1" dirty="0">
              <a:latin typeface="Bookman Old Style" pitchFamily="18" charset="0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ru-RU" altLang="ru-RU" sz="2000" dirty="0">
                <a:latin typeface="Bookman Old Style" pitchFamily="18" charset="0"/>
              </a:rPr>
              <a:t>Участник команды освещает решение всех трех задач </a:t>
            </a:r>
          </a:p>
          <a:p>
            <a:pPr marL="457200" indent="-457200">
              <a:defRPr/>
            </a:pPr>
            <a:r>
              <a:rPr lang="ru-RU" altLang="ru-RU" sz="2000" dirty="0">
                <a:latin typeface="Bookman Old Style" pitchFamily="18" charset="0"/>
              </a:rPr>
              <a:t>в рамках своей презентации</a:t>
            </a:r>
          </a:p>
          <a:p>
            <a:pPr marL="457200" indent="-457200">
              <a:defRPr/>
            </a:pPr>
            <a:r>
              <a:rPr lang="ru-RU" altLang="ru-RU" sz="2000" dirty="0">
                <a:latin typeface="Bookman Old Style" pitchFamily="18" charset="0"/>
              </a:rPr>
              <a:t>2. Участник констатирует, что об истории города судить по </a:t>
            </a:r>
          </a:p>
          <a:p>
            <a:pPr marL="457200" indent="-457200">
              <a:defRPr/>
            </a:pPr>
            <a:r>
              <a:rPr lang="ru-RU" altLang="ru-RU" sz="2000" dirty="0">
                <a:latin typeface="Bookman Old Style" pitchFamily="18" charset="0"/>
              </a:rPr>
              <a:t>Фотографиям памятников невозможно. Памятники посвящены </a:t>
            </a:r>
          </a:p>
          <a:p>
            <a:pPr marL="457200" indent="-457200">
              <a:defRPr/>
            </a:pPr>
            <a:r>
              <a:rPr lang="ru-RU" altLang="ru-RU" sz="2000" dirty="0">
                <a:latin typeface="Bookman Old Style" pitchFamily="18" charset="0"/>
              </a:rPr>
              <a:t>не событиям </a:t>
            </a:r>
          </a:p>
          <a:p>
            <a:pPr marL="457200" indent="-457200">
              <a:defRPr/>
            </a:pPr>
            <a:r>
              <a:rPr lang="ru-RU" altLang="ru-RU" sz="2000" dirty="0">
                <a:latin typeface="Bookman Old Style" pitchFamily="18" charset="0"/>
              </a:rPr>
              <a:t>3. Участник выделяет существенные отличия Задания 2 от </a:t>
            </a:r>
          </a:p>
          <a:p>
            <a:pPr marL="457200" indent="-457200">
              <a:defRPr/>
            </a:pPr>
            <a:r>
              <a:rPr lang="ru-RU" altLang="ru-RU" sz="2000" dirty="0">
                <a:latin typeface="Bookman Old Style" pitchFamily="18" charset="0"/>
              </a:rPr>
              <a:t>Задания 1. Он говорит о том, что памятники не посвящены </a:t>
            </a:r>
          </a:p>
          <a:p>
            <a:pPr marL="457200" indent="-457200">
              <a:defRPr/>
            </a:pPr>
            <a:r>
              <a:rPr lang="ru-RU" altLang="ru-RU" sz="2000" dirty="0">
                <a:latin typeface="Bookman Old Style" pitchFamily="18" charset="0"/>
              </a:rPr>
              <a:t>событиям, а подчеркивают важные человеческие ценности.</a:t>
            </a:r>
          </a:p>
          <a:p>
            <a:pPr marL="457200" indent="-457200">
              <a:defRPr/>
            </a:pPr>
            <a:r>
              <a:rPr lang="ru-RU" altLang="ru-RU" sz="2000" dirty="0">
                <a:latin typeface="Bookman Old Style" pitchFamily="18" charset="0"/>
              </a:rPr>
              <a:t>4. …</a:t>
            </a:r>
          </a:p>
          <a:p>
            <a:pPr marL="457200" indent="-457200">
              <a:defRPr/>
            </a:pPr>
            <a:endParaRPr lang="ru-RU" altLang="ru-RU" sz="2000" dirty="0">
              <a:latin typeface="Bookman Old Style" pitchFamily="18" charset="0"/>
            </a:endParaRPr>
          </a:p>
          <a:p>
            <a:pPr marL="457200" indent="-457200">
              <a:defRPr/>
            </a:pPr>
            <a:endParaRPr lang="ru-RU" altLang="ru-RU" sz="2000" dirty="0">
              <a:latin typeface="Bookman Old Style" pitchFamily="18" charset="0"/>
            </a:endParaRPr>
          </a:p>
          <a:p>
            <a:pPr marL="457200" indent="-457200">
              <a:defRPr/>
            </a:pPr>
            <a:endParaRPr lang="ru-RU" altLang="ru-RU" sz="2000" dirty="0">
              <a:latin typeface="Bookman Old Style" pitchFamily="18" charset="0"/>
            </a:endParaRPr>
          </a:p>
          <a:p>
            <a:pPr marL="457200" indent="-457200">
              <a:defRPr/>
            </a:pPr>
            <a:endParaRPr lang="ru-RU" altLang="ru-RU" sz="2000" dirty="0">
              <a:latin typeface="Bookman Old Style" pitchFamily="18" charset="0"/>
            </a:endParaRPr>
          </a:p>
          <a:p>
            <a:pPr marL="457200" indent="-457200">
              <a:defRPr/>
            </a:pPr>
            <a:endParaRPr lang="ru-RU" altLang="ru-RU" sz="2000" dirty="0">
              <a:latin typeface="Bookman Old Style" pitchFamily="18" charset="0"/>
            </a:endParaRPr>
          </a:p>
          <a:p>
            <a:pPr>
              <a:defRPr/>
            </a:pPr>
            <a:endParaRPr lang="ru-RU" altLang="ru-RU" sz="2000" dirty="0">
              <a:latin typeface="Bookman Old Style" pitchFamily="18" charset="0"/>
            </a:endParaRPr>
          </a:p>
        </p:txBody>
      </p:sp>
      <p:sp>
        <p:nvSpPr>
          <p:cNvPr id="3072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30724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25" name="Группа 11"/>
          <p:cNvGrpSpPr>
            <a:grpSpLocks/>
          </p:cNvGrpSpPr>
          <p:nvPr/>
        </p:nvGrpSpPr>
        <p:grpSpPr bwMode="auto">
          <a:xfrm>
            <a:off x="2084388" y="125413"/>
            <a:ext cx="6964362" cy="927100"/>
            <a:chOff x="2084933" y="126125"/>
            <a:chExt cx="6964471" cy="926608"/>
          </a:xfrm>
        </p:grpSpPr>
        <p:sp>
          <p:nvSpPr>
            <p:cNvPr id="30726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2000" b="1" i="1">
                <a:latin typeface="Bookman Old Style" pitchFamily="18" charset="0"/>
              </a:endParaRPr>
            </a:p>
          </p:txBody>
        </p:sp>
        <p:pic>
          <p:nvPicPr>
            <p:cNvPr id="30727" name="Picture 10" descr="logot_Школа Росатома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12" y="234893"/>
              <a:ext cx="1491988" cy="701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28" name="Прямоугольник 14"/>
            <p:cNvSpPr>
              <a:spLocks noChangeArrowheads="1"/>
            </p:cNvSpPr>
            <p:nvPr/>
          </p:nvSpPr>
          <p:spPr bwMode="auto">
            <a:xfrm>
              <a:off x="2126973" y="254600"/>
              <a:ext cx="5356394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Bookman Old Style" pitchFamily="18" charset="0"/>
                </a:rPr>
                <a:t>Финал метапредметной олимпиады</a:t>
              </a:r>
            </a:p>
            <a:p>
              <a:pPr algn="ctr"/>
              <a:r>
                <a:rPr lang="ru-RU" altLang="ru-RU" sz="1800" b="1" i="1">
                  <a:solidFill>
                    <a:srgbClr val="000000"/>
                  </a:solidFill>
                  <a:latin typeface="Bookman Old Style" pitchFamily="18" charset="0"/>
                </a:rPr>
                <a:t>Новоуральск, 6-7 декабря 2014</a:t>
              </a:r>
              <a:r>
                <a:rPr lang="ru-RU" altLang="ru-RU" sz="1800" b="1" i="1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endParaRPr lang="ru-RU" altLang="ru-RU" sz="18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125413" y="1150938"/>
            <a:ext cx="8945562" cy="5667375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endParaRPr lang="ru-RU" altLang="ru-RU"/>
          </a:p>
        </p:txBody>
      </p:sp>
      <p:sp>
        <p:nvSpPr>
          <p:cNvPr id="3174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31748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 descr="G:\1-я Метапредметная олимпиада\Финал_Новоуральск\Фото_Новоуральск_6-7 декабря\P104007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493" y="1177925"/>
            <a:ext cx="7534275" cy="5651500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grpSp>
        <p:nvGrpSpPr>
          <p:cNvPr id="31750" name="Группа 7"/>
          <p:cNvGrpSpPr>
            <a:grpSpLocks/>
          </p:cNvGrpSpPr>
          <p:nvPr/>
        </p:nvGrpSpPr>
        <p:grpSpPr bwMode="auto">
          <a:xfrm>
            <a:off x="2084388" y="125413"/>
            <a:ext cx="6964362" cy="927100"/>
            <a:chOff x="2084933" y="126125"/>
            <a:chExt cx="6964471" cy="926608"/>
          </a:xfrm>
        </p:grpSpPr>
        <p:sp>
          <p:nvSpPr>
            <p:cNvPr id="31751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2000" b="1" i="1">
                <a:latin typeface="Bookman Old Style" pitchFamily="18" charset="0"/>
              </a:endParaRPr>
            </a:p>
          </p:txBody>
        </p:sp>
        <p:pic>
          <p:nvPicPr>
            <p:cNvPr id="31752" name="Picture 10" descr="logot_Школа Росатома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12" y="234893"/>
              <a:ext cx="1491988" cy="701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53" name="Прямоугольник 10"/>
            <p:cNvSpPr>
              <a:spLocks noChangeArrowheads="1"/>
            </p:cNvSpPr>
            <p:nvPr/>
          </p:nvSpPr>
          <p:spPr bwMode="auto">
            <a:xfrm>
              <a:off x="2126973" y="254600"/>
              <a:ext cx="5356394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Bookman Old Style" pitchFamily="18" charset="0"/>
                </a:rPr>
                <a:t>Финал метапредметной олимпиады</a:t>
              </a:r>
            </a:p>
            <a:p>
              <a:pPr algn="ctr"/>
              <a:r>
                <a:rPr lang="ru-RU" altLang="ru-RU" sz="1800" b="1" i="1">
                  <a:solidFill>
                    <a:srgbClr val="000000"/>
                  </a:solidFill>
                  <a:latin typeface="Bookman Old Style" pitchFamily="18" charset="0"/>
                </a:rPr>
                <a:t>Новоуральск, 6-7 декабря 2014</a:t>
              </a:r>
              <a:r>
                <a:rPr lang="ru-RU" altLang="ru-RU" sz="1800" b="1" i="1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endParaRPr lang="ru-RU" altLang="ru-RU" sz="18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41275" y="1173163"/>
            <a:ext cx="9050338" cy="5608637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endParaRPr lang="ru-RU" altLang="ru-RU"/>
          </a:p>
        </p:txBody>
      </p:sp>
      <p:sp>
        <p:nvSpPr>
          <p:cNvPr id="3277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32772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7" descr="G:\1-я Метапредметная олимпиада\Финал_Новоуральск\Фото_Новоуральск_6-7 декабря\P1040087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183117" y="1847331"/>
            <a:ext cx="4782203" cy="4274729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10248" name="Picture 8" descr="G:\1-я Метапредметная олимпиада\Финал_Новоуральск\Фото_Новоуральск_6-7 декабря\P1040100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36630" y="1847331"/>
            <a:ext cx="4025467" cy="4217680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grpSp>
        <p:nvGrpSpPr>
          <p:cNvPr id="32775" name="Группа 8"/>
          <p:cNvGrpSpPr>
            <a:grpSpLocks/>
          </p:cNvGrpSpPr>
          <p:nvPr/>
        </p:nvGrpSpPr>
        <p:grpSpPr bwMode="auto">
          <a:xfrm>
            <a:off x="2084388" y="125413"/>
            <a:ext cx="6964362" cy="927100"/>
            <a:chOff x="2084933" y="126125"/>
            <a:chExt cx="6964471" cy="926608"/>
          </a:xfrm>
        </p:grpSpPr>
        <p:sp>
          <p:nvSpPr>
            <p:cNvPr id="32776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2000" b="1" i="1">
                <a:latin typeface="Bookman Old Style" pitchFamily="18" charset="0"/>
              </a:endParaRPr>
            </a:p>
          </p:txBody>
        </p:sp>
        <p:pic>
          <p:nvPicPr>
            <p:cNvPr id="32777" name="Picture 10" descr="logot_Школа Росатома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12" y="234893"/>
              <a:ext cx="1491988" cy="701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778" name="Прямоугольник 11"/>
            <p:cNvSpPr>
              <a:spLocks noChangeArrowheads="1"/>
            </p:cNvSpPr>
            <p:nvPr/>
          </p:nvSpPr>
          <p:spPr bwMode="auto">
            <a:xfrm>
              <a:off x="2126973" y="254600"/>
              <a:ext cx="5356394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Bookman Old Style" pitchFamily="18" charset="0"/>
                </a:rPr>
                <a:t>Финал метапредметной олимпиады</a:t>
              </a:r>
            </a:p>
            <a:p>
              <a:pPr algn="ctr"/>
              <a:r>
                <a:rPr lang="ru-RU" altLang="ru-RU" sz="1800" b="1" i="1">
                  <a:solidFill>
                    <a:srgbClr val="000000"/>
                  </a:solidFill>
                  <a:latin typeface="Bookman Old Style" pitchFamily="18" charset="0"/>
                </a:rPr>
                <a:t>Новоуральск, 6-7 декабря 2014</a:t>
              </a:r>
              <a:r>
                <a:rPr lang="ru-RU" altLang="ru-RU" sz="1800" b="1" i="1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endParaRPr lang="ru-RU" altLang="ru-RU" sz="18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52388" y="1150938"/>
            <a:ext cx="8986837" cy="5614987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endParaRPr lang="ru-RU" altLang="ru-RU"/>
          </a:p>
        </p:txBody>
      </p:sp>
      <p:sp>
        <p:nvSpPr>
          <p:cNvPr id="3379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33796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7" descr="G:\1-я Метапредметная олимпиада\Финал_Новоуральск\Фото_Новоуральск_6-7 декабря\P104011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4306" y="1355724"/>
            <a:ext cx="6940551" cy="5205413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grpSp>
        <p:nvGrpSpPr>
          <p:cNvPr id="33798" name="Группа 7"/>
          <p:cNvGrpSpPr>
            <a:grpSpLocks/>
          </p:cNvGrpSpPr>
          <p:nvPr/>
        </p:nvGrpSpPr>
        <p:grpSpPr bwMode="auto">
          <a:xfrm>
            <a:off x="2084388" y="125413"/>
            <a:ext cx="6964362" cy="927100"/>
            <a:chOff x="2084933" y="126125"/>
            <a:chExt cx="6964471" cy="926608"/>
          </a:xfrm>
        </p:grpSpPr>
        <p:sp>
          <p:nvSpPr>
            <p:cNvPr id="33799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2000" b="1" i="1">
                <a:latin typeface="Bookman Old Style" pitchFamily="18" charset="0"/>
              </a:endParaRPr>
            </a:p>
          </p:txBody>
        </p:sp>
        <p:pic>
          <p:nvPicPr>
            <p:cNvPr id="33800" name="Picture 10" descr="logot_Школа Росатома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12" y="234893"/>
              <a:ext cx="1491988" cy="701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801" name="Прямоугольник 10"/>
            <p:cNvSpPr>
              <a:spLocks noChangeArrowheads="1"/>
            </p:cNvSpPr>
            <p:nvPr/>
          </p:nvSpPr>
          <p:spPr bwMode="auto">
            <a:xfrm>
              <a:off x="2126973" y="254600"/>
              <a:ext cx="5356394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Bookman Old Style" pitchFamily="18" charset="0"/>
                </a:rPr>
                <a:t>Финал метапредметной олимпиады</a:t>
              </a:r>
            </a:p>
            <a:p>
              <a:pPr algn="ctr"/>
              <a:r>
                <a:rPr lang="ru-RU" altLang="ru-RU" sz="1800" b="1" i="1">
                  <a:solidFill>
                    <a:srgbClr val="000000"/>
                  </a:solidFill>
                  <a:latin typeface="Bookman Old Style" pitchFamily="18" charset="0"/>
                </a:rPr>
                <a:t>Новоуральск, 6-7 декабря 2014</a:t>
              </a:r>
              <a:r>
                <a:rPr lang="ru-RU" altLang="ru-RU" sz="1800" b="1" i="1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endParaRPr lang="ru-RU" altLang="ru-RU" sz="18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73025" y="1162050"/>
            <a:ext cx="8975725" cy="5554663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endParaRPr lang="ru-RU" altLang="ru-RU"/>
          </a:p>
        </p:txBody>
      </p:sp>
      <p:sp>
        <p:nvSpPr>
          <p:cNvPr id="3481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34820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2" descr="G:\1-я Метапредметная олимпиада\Финал_Новоуральск\Фото_Новоуральск_6-7 декабря\P1040125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540466" y="1443640"/>
            <a:ext cx="4341890" cy="4694402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13320" name="Picture 3" descr="G:\1-я Метапредметная олимпиада\Финал_Новоуральск\Фото_Новоуральск_6-7 декабря\P1040129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63260" y="1454150"/>
            <a:ext cx="3852824" cy="4694402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grpSp>
        <p:nvGrpSpPr>
          <p:cNvPr id="34823" name="Группа 8"/>
          <p:cNvGrpSpPr>
            <a:grpSpLocks/>
          </p:cNvGrpSpPr>
          <p:nvPr/>
        </p:nvGrpSpPr>
        <p:grpSpPr bwMode="auto">
          <a:xfrm>
            <a:off x="2084388" y="125413"/>
            <a:ext cx="6964362" cy="927100"/>
            <a:chOff x="2084933" y="126125"/>
            <a:chExt cx="6964471" cy="926608"/>
          </a:xfrm>
        </p:grpSpPr>
        <p:sp>
          <p:nvSpPr>
            <p:cNvPr id="34824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2000" b="1" i="1">
                <a:latin typeface="Bookman Old Style" pitchFamily="18" charset="0"/>
              </a:endParaRPr>
            </a:p>
          </p:txBody>
        </p:sp>
        <p:pic>
          <p:nvPicPr>
            <p:cNvPr id="34825" name="Picture 10" descr="logot_Школа Росатома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2312" y="234893"/>
              <a:ext cx="1491988" cy="701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826" name="Прямоугольник 11"/>
            <p:cNvSpPr>
              <a:spLocks noChangeArrowheads="1"/>
            </p:cNvSpPr>
            <p:nvPr/>
          </p:nvSpPr>
          <p:spPr bwMode="auto">
            <a:xfrm>
              <a:off x="2126973" y="254600"/>
              <a:ext cx="5356394" cy="677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>
                  <a:solidFill>
                    <a:srgbClr val="000000"/>
                  </a:solidFill>
                  <a:latin typeface="Bookman Old Style" pitchFamily="18" charset="0"/>
                </a:rPr>
                <a:t>Финал метапредметной олимпиады</a:t>
              </a:r>
            </a:p>
            <a:p>
              <a:pPr algn="ctr"/>
              <a:r>
                <a:rPr lang="ru-RU" altLang="ru-RU" sz="1800" b="1" i="1">
                  <a:solidFill>
                    <a:srgbClr val="000000"/>
                  </a:solidFill>
                  <a:latin typeface="Bookman Old Style" pitchFamily="18" charset="0"/>
                </a:rPr>
                <a:t>Новоуральск, 6-7 декабря 2014</a:t>
              </a:r>
              <a:r>
                <a:rPr lang="ru-RU" altLang="ru-RU" sz="1800" b="1" i="1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endParaRPr lang="ru-RU" altLang="ru-RU" sz="18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73025" y="1162050"/>
            <a:ext cx="8975725" cy="5554663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endParaRPr lang="ru-RU" altLang="ru-RU"/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13316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7" name="Группа 8"/>
          <p:cNvGrpSpPr>
            <a:grpSpLocks/>
          </p:cNvGrpSpPr>
          <p:nvPr/>
        </p:nvGrpSpPr>
        <p:grpSpPr bwMode="auto">
          <a:xfrm>
            <a:off x="2084388" y="125413"/>
            <a:ext cx="6964362" cy="927100"/>
            <a:chOff x="2084933" y="126125"/>
            <a:chExt cx="6964471" cy="926608"/>
          </a:xfrm>
        </p:grpSpPr>
        <p:sp>
          <p:nvSpPr>
            <p:cNvPr id="13319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2000" b="1" i="1">
                <a:latin typeface="Bookman Old Style" pitchFamily="18" charset="0"/>
              </a:endParaRPr>
            </a:p>
          </p:txBody>
        </p:sp>
        <p:sp>
          <p:nvSpPr>
            <p:cNvPr id="13320" name="Прямоугольник 11"/>
            <p:cNvSpPr>
              <a:spLocks noChangeArrowheads="1"/>
            </p:cNvSpPr>
            <p:nvPr/>
          </p:nvSpPr>
          <p:spPr bwMode="auto">
            <a:xfrm>
              <a:off x="2126972" y="149500"/>
              <a:ext cx="684886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400" b="1">
                  <a:solidFill>
                    <a:srgbClr val="000000"/>
                  </a:solidFill>
                  <a:latin typeface="Bookman Old Style" pitchFamily="18" charset="0"/>
                </a:rPr>
                <a:t>Новые стандарты - новые измерительные материалы</a:t>
              </a:r>
              <a:endParaRPr lang="ru-RU" altLang="ru-RU" sz="20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sp>
        <p:nvSpPr>
          <p:cNvPr id="13318" name="Содержимое 2"/>
          <p:cNvSpPr txBox="1">
            <a:spLocks/>
          </p:cNvSpPr>
          <p:nvPr/>
        </p:nvSpPr>
        <p:spPr bwMode="auto">
          <a:xfrm>
            <a:off x="322263" y="1182688"/>
            <a:ext cx="8653462" cy="555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357188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1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endParaRPr lang="ru-RU" sz="2400">
              <a:solidFill>
                <a:srgbClr val="000000"/>
              </a:solidFill>
              <a:latin typeface="Bookman Old Style" pitchFamily="18" charset="0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endParaRPr lang="ru-RU" sz="2400">
              <a:solidFill>
                <a:srgbClr val="000000"/>
              </a:solidFill>
              <a:latin typeface="Bookman Old Style" pitchFamily="18" charset="0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r>
              <a:rPr lang="ru-RU" sz="2400" b="1">
                <a:solidFill>
                  <a:srgbClr val="000000"/>
                </a:solidFill>
                <a:latin typeface="Bookman Old Style" pitchFamily="18" charset="0"/>
              </a:rPr>
              <a:t>Как оценить эффективность внедрения новых стандартов?</a:t>
            </a:r>
          </a:p>
          <a:p>
            <a:pPr algn="ctr">
              <a:lnSpc>
                <a:spcPct val="11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endParaRPr lang="ru-RU" sz="2400" b="1">
              <a:solidFill>
                <a:srgbClr val="000000"/>
              </a:solidFill>
              <a:latin typeface="Bookman Old Style" pitchFamily="18" charset="0"/>
            </a:endParaRPr>
          </a:p>
          <a:p>
            <a:pPr algn="ctr">
              <a:lnSpc>
                <a:spcPct val="11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r>
              <a:rPr lang="ru-RU" sz="2400" b="1">
                <a:solidFill>
                  <a:srgbClr val="000000"/>
                </a:solidFill>
                <a:latin typeface="Bookman Old Style" pitchFamily="18" charset="0"/>
              </a:rPr>
              <a:t>Что поможет учителям и родителям определить новые образовательные результаты?</a:t>
            </a:r>
          </a:p>
          <a:p>
            <a:pPr algn="ctr">
              <a:lnSpc>
                <a:spcPct val="11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endParaRPr lang="ru-RU" sz="2900">
              <a:solidFill>
                <a:srgbClr val="0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73025" y="1162050"/>
            <a:ext cx="8975725" cy="5554663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endParaRPr lang="ru-RU" altLang="ru-RU"/>
          </a:p>
        </p:txBody>
      </p:sp>
      <p:sp>
        <p:nvSpPr>
          <p:cNvPr id="1433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14340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341" name="Группа 8"/>
          <p:cNvGrpSpPr>
            <a:grpSpLocks/>
          </p:cNvGrpSpPr>
          <p:nvPr/>
        </p:nvGrpSpPr>
        <p:grpSpPr bwMode="auto">
          <a:xfrm>
            <a:off x="2084388" y="125413"/>
            <a:ext cx="6964362" cy="927100"/>
            <a:chOff x="2084933" y="126125"/>
            <a:chExt cx="6964471" cy="926608"/>
          </a:xfrm>
        </p:grpSpPr>
        <p:sp>
          <p:nvSpPr>
            <p:cNvPr id="14343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2000" b="1" i="1">
                <a:latin typeface="Bookman Old Style" pitchFamily="18" charset="0"/>
              </a:endParaRPr>
            </a:p>
          </p:txBody>
        </p:sp>
        <p:sp>
          <p:nvSpPr>
            <p:cNvPr id="14344" name="Прямоугольник 11"/>
            <p:cNvSpPr>
              <a:spLocks noChangeArrowheads="1"/>
            </p:cNvSpPr>
            <p:nvPr/>
          </p:nvSpPr>
          <p:spPr bwMode="auto">
            <a:xfrm>
              <a:off x="2126972" y="149500"/>
              <a:ext cx="684886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400" b="1">
                  <a:solidFill>
                    <a:srgbClr val="000000"/>
                  </a:solidFill>
                  <a:latin typeface="Bookman Old Style" pitchFamily="18" charset="0"/>
                </a:rPr>
                <a:t>Новые стандарты - новые измерительные материалы</a:t>
              </a:r>
              <a:endParaRPr lang="ru-RU" altLang="ru-RU" sz="20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sp>
        <p:nvSpPr>
          <p:cNvPr id="14342" name="Содержимое 2"/>
          <p:cNvSpPr txBox="1">
            <a:spLocks/>
          </p:cNvSpPr>
          <p:nvPr/>
        </p:nvSpPr>
        <p:spPr bwMode="auto">
          <a:xfrm>
            <a:off x="322263" y="1182688"/>
            <a:ext cx="8653462" cy="555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357188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1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r>
              <a:rPr lang="ru-RU" sz="2400" b="1">
                <a:solidFill>
                  <a:srgbClr val="000000"/>
                </a:solidFill>
                <a:latin typeface="Bookman Old Style" pitchFamily="18" charset="0"/>
              </a:rPr>
              <a:t>Стандартизированные </a:t>
            </a:r>
          </a:p>
          <a:p>
            <a:pPr algn="ctr">
              <a:lnSpc>
                <a:spcPct val="11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r>
              <a:rPr lang="ru-RU" sz="2400" b="1">
                <a:solidFill>
                  <a:srgbClr val="000000"/>
                </a:solidFill>
                <a:latin typeface="Bookman Old Style" pitchFamily="18" charset="0"/>
              </a:rPr>
              <a:t>измерительные результаты:</a:t>
            </a:r>
          </a:p>
          <a:p>
            <a:pPr>
              <a:lnSpc>
                <a:spcPct val="110000"/>
              </a:lnSpc>
              <a:spcBef>
                <a:spcPts val="700"/>
              </a:spcBef>
              <a:buClr>
                <a:srgbClr val="DD8047"/>
              </a:buClr>
              <a:buSzPct val="60000"/>
              <a:buFontTx/>
              <a:buChar char="-"/>
            </a:pPr>
            <a:r>
              <a:rPr lang="ru-RU" sz="2400">
                <a:solidFill>
                  <a:srgbClr val="000000"/>
                </a:solidFill>
                <a:latin typeface="Bookman Old Style" pitchFamily="18" charset="0"/>
              </a:rPr>
              <a:t>профессионально разработанные,</a:t>
            </a:r>
          </a:p>
          <a:p>
            <a:pPr>
              <a:lnSpc>
                <a:spcPct val="110000"/>
              </a:lnSpc>
              <a:spcBef>
                <a:spcPts val="700"/>
              </a:spcBef>
              <a:buClr>
                <a:srgbClr val="DD8047"/>
              </a:buClr>
              <a:buSzPct val="60000"/>
              <a:buFontTx/>
              <a:buChar char="-"/>
            </a:pPr>
            <a:r>
              <a:rPr lang="ru-RU" sz="2400">
                <a:solidFill>
                  <a:srgbClr val="000000"/>
                </a:solidFill>
                <a:latin typeface="Bookman Old Style" pitchFamily="18" charset="0"/>
              </a:rPr>
              <a:t>позволяющие объективно оценить важные образовательные результаты,</a:t>
            </a:r>
          </a:p>
          <a:p>
            <a:pPr>
              <a:lnSpc>
                <a:spcPct val="110000"/>
              </a:lnSpc>
              <a:spcBef>
                <a:spcPts val="700"/>
              </a:spcBef>
              <a:buClr>
                <a:srgbClr val="DD8047"/>
              </a:buClr>
              <a:buSzPct val="60000"/>
              <a:buFontTx/>
              <a:buChar char="-"/>
            </a:pPr>
            <a:r>
              <a:rPr lang="ru-RU" sz="2400">
                <a:solidFill>
                  <a:srgbClr val="000000"/>
                </a:solidFill>
                <a:latin typeface="Bookman Old Style" pitchFamily="18" charset="0"/>
              </a:rPr>
              <a:t> позволяющие провести анализ эффективности учебного процесса и уровня квалификации преподавательского состава,</a:t>
            </a:r>
          </a:p>
          <a:p>
            <a:pPr>
              <a:lnSpc>
                <a:spcPct val="110000"/>
              </a:lnSpc>
              <a:spcBef>
                <a:spcPts val="700"/>
              </a:spcBef>
              <a:buClr>
                <a:srgbClr val="DD8047"/>
              </a:buClr>
              <a:buSzPct val="60000"/>
              <a:buFontTx/>
              <a:buChar char="-"/>
            </a:pPr>
            <a:r>
              <a:rPr lang="ru-RU" sz="2400">
                <a:solidFill>
                  <a:srgbClr val="000000"/>
                </a:solidFill>
                <a:latin typeface="Bookman Old Style" pitchFamily="18" charset="0"/>
              </a:rPr>
              <a:t>обладающие надежными измерительными характеристиками.</a:t>
            </a:r>
          </a:p>
          <a:p>
            <a:pPr algn="ctr">
              <a:lnSpc>
                <a:spcPct val="11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endParaRPr lang="ru-RU" sz="2900">
              <a:solidFill>
                <a:srgbClr val="0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73025" y="1162050"/>
            <a:ext cx="8975725" cy="5554663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endParaRPr lang="ru-RU" altLang="ru-RU"/>
          </a:p>
        </p:txBody>
      </p:sp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15364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365" name="Группа 8"/>
          <p:cNvGrpSpPr>
            <a:grpSpLocks/>
          </p:cNvGrpSpPr>
          <p:nvPr/>
        </p:nvGrpSpPr>
        <p:grpSpPr bwMode="auto">
          <a:xfrm>
            <a:off x="2084388" y="125413"/>
            <a:ext cx="6964362" cy="927100"/>
            <a:chOff x="2084933" y="126125"/>
            <a:chExt cx="6964471" cy="926608"/>
          </a:xfrm>
        </p:grpSpPr>
        <p:sp>
          <p:nvSpPr>
            <p:cNvPr id="15367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2000" b="1" i="1">
                <a:latin typeface="Bookman Old Style" pitchFamily="18" charset="0"/>
              </a:endParaRPr>
            </a:p>
          </p:txBody>
        </p:sp>
        <p:sp>
          <p:nvSpPr>
            <p:cNvPr id="15368" name="Прямоугольник 11"/>
            <p:cNvSpPr>
              <a:spLocks noChangeArrowheads="1"/>
            </p:cNvSpPr>
            <p:nvPr/>
          </p:nvSpPr>
          <p:spPr bwMode="auto">
            <a:xfrm>
              <a:off x="2126972" y="149500"/>
              <a:ext cx="684886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400" b="1">
                  <a:solidFill>
                    <a:srgbClr val="000000"/>
                  </a:solidFill>
                  <a:latin typeface="Bookman Old Style" pitchFamily="18" charset="0"/>
                </a:rPr>
                <a:t>Новые стандарты - новые измерительные материалы</a:t>
              </a:r>
              <a:endParaRPr lang="ru-RU" altLang="ru-RU" sz="20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sp>
        <p:nvSpPr>
          <p:cNvPr id="15366" name="Содержимое 2"/>
          <p:cNvSpPr txBox="1">
            <a:spLocks/>
          </p:cNvSpPr>
          <p:nvPr/>
        </p:nvSpPr>
        <p:spPr bwMode="auto">
          <a:xfrm>
            <a:off x="322263" y="1182688"/>
            <a:ext cx="8653462" cy="555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357188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endParaRPr lang="ru-RU" sz="2400">
              <a:solidFill>
                <a:srgbClr val="000000"/>
              </a:solidFill>
              <a:latin typeface="Bookman Old Style" pitchFamily="18" charset="0"/>
            </a:endParaRPr>
          </a:p>
          <a:p>
            <a:pPr>
              <a:lnSpc>
                <a:spcPct val="11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r>
              <a:rPr lang="ru-RU" sz="2400" b="1">
                <a:solidFill>
                  <a:srgbClr val="000000"/>
                </a:solidFill>
                <a:latin typeface="Bookman Old Style" pitchFamily="18" charset="0"/>
              </a:rPr>
              <a:t>Центр измерений в образовании издательства «Просвещение» </a:t>
            </a:r>
            <a:r>
              <a:rPr lang="ru-RU" sz="2400" i="1">
                <a:solidFill>
                  <a:srgbClr val="000000"/>
                </a:solidFill>
                <a:latin typeface="Bookman Old Style" pitchFamily="18" charset="0"/>
              </a:rPr>
              <a:t>(в сотрудничестве с Национальным исследовательским университетом «Высшая школа экономики») </a:t>
            </a:r>
            <a:r>
              <a:rPr lang="ru-RU" sz="2400">
                <a:solidFill>
                  <a:srgbClr val="000000"/>
                </a:solidFill>
                <a:latin typeface="Bookman Old Style" pitchFamily="18" charset="0"/>
              </a:rPr>
              <a:t>:</a:t>
            </a:r>
          </a:p>
          <a:p>
            <a:pPr>
              <a:lnSpc>
                <a:spcPct val="11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AutoNum type="arabicPeriod"/>
            </a:pPr>
            <a:r>
              <a:rPr lang="ru-RU" sz="2400">
                <a:solidFill>
                  <a:srgbClr val="000000"/>
                </a:solidFill>
                <a:latin typeface="Bookman Old Style" pitchFamily="18" charset="0"/>
              </a:rPr>
              <a:t>5 класс – 4 варианта</a:t>
            </a:r>
          </a:p>
          <a:p>
            <a:pPr>
              <a:lnSpc>
                <a:spcPct val="11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AutoNum type="arabicPeriod"/>
            </a:pPr>
            <a:r>
              <a:rPr lang="ru-RU" sz="2400">
                <a:solidFill>
                  <a:srgbClr val="000000"/>
                </a:solidFill>
                <a:latin typeface="Bookman Old Style" pitchFamily="18" charset="0"/>
              </a:rPr>
              <a:t>6 класс – 4 варианта</a:t>
            </a:r>
          </a:p>
          <a:p>
            <a:pPr>
              <a:lnSpc>
                <a:spcPct val="11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AutoNum type="arabicPeriod"/>
            </a:pPr>
            <a:r>
              <a:rPr lang="ru-RU" sz="2400">
                <a:solidFill>
                  <a:srgbClr val="000000"/>
                </a:solidFill>
                <a:latin typeface="Bookman Old Style" pitchFamily="18" charset="0"/>
              </a:rPr>
              <a:t>7 класс – 4 варианта</a:t>
            </a:r>
          </a:p>
          <a:p>
            <a:pPr>
              <a:lnSpc>
                <a:spcPct val="11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AutoNum type="arabicPeriod"/>
            </a:pPr>
            <a:r>
              <a:rPr lang="ru-RU" sz="2400">
                <a:solidFill>
                  <a:srgbClr val="000000"/>
                </a:solidFill>
                <a:latin typeface="Bookman Old Style" pitchFamily="18" charset="0"/>
              </a:rPr>
              <a:t>…</a:t>
            </a:r>
          </a:p>
          <a:p>
            <a:pPr algn="ctr">
              <a:lnSpc>
                <a:spcPct val="11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endParaRPr lang="ru-RU" sz="2900">
              <a:solidFill>
                <a:srgbClr val="0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73025" y="1162050"/>
            <a:ext cx="8975725" cy="5554663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endParaRPr lang="ru-RU" altLang="ru-RU"/>
          </a:p>
        </p:txBody>
      </p:sp>
      <p:sp>
        <p:nvSpPr>
          <p:cNvPr id="1638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16388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389" name="Группа 8"/>
          <p:cNvGrpSpPr>
            <a:grpSpLocks/>
          </p:cNvGrpSpPr>
          <p:nvPr/>
        </p:nvGrpSpPr>
        <p:grpSpPr bwMode="auto">
          <a:xfrm>
            <a:off x="2084388" y="125413"/>
            <a:ext cx="6964362" cy="927100"/>
            <a:chOff x="2084933" y="126125"/>
            <a:chExt cx="6964471" cy="926608"/>
          </a:xfrm>
        </p:grpSpPr>
        <p:sp>
          <p:nvSpPr>
            <p:cNvPr id="16391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2000" b="1" i="1">
                <a:latin typeface="Bookman Old Style" pitchFamily="18" charset="0"/>
              </a:endParaRPr>
            </a:p>
          </p:txBody>
        </p:sp>
        <p:sp>
          <p:nvSpPr>
            <p:cNvPr id="16392" name="Прямоугольник 11"/>
            <p:cNvSpPr>
              <a:spLocks noChangeArrowheads="1"/>
            </p:cNvSpPr>
            <p:nvPr/>
          </p:nvSpPr>
          <p:spPr bwMode="auto">
            <a:xfrm>
              <a:off x="2126972" y="149500"/>
              <a:ext cx="684886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400" b="1">
                  <a:solidFill>
                    <a:srgbClr val="000000"/>
                  </a:solidFill>
                  <a:latin typeface="Bookman Old Style" pitchFamily="18" charset="0"/>
                </a:rPr>
                <a:t>Новые стандарты - новые измерительные материалы</a:t>
              </a:r>
              <a:endParaRPr lang="ru-RU" altLang="ru-RU" sz="20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sp>
        <p:nvSpPr>
          <p:cNvPr id="16390" name="Содержимое 2"/>
          <p:cNvSpPr txBox="1">
            <a:spLocks/>
          </p:cNvSpPr>
          <p:nvPr/>
        </p:nvSpPr>
        <p:spPr bwMode="auto">
          <a:xfrm>
            <a:off x="238125" y="1150938"/>
            <a:ext cx="8653463" cy="548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357188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endParaRPr lang="en-US" sz="2000">
              <a:solidFill>
                <a:srgbClr val="000000"/>
              </a:solidFill>
              <a:latin typeface="Bookman Old Style" pitchFamily="18" charset="0"/>
            </a:endParaRPr>
          </a:p>
          <a:p>
            <a:pPr algn="just"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r>
              <a:rPr lang="ru-RU" sz="2000">
                <a:solidFill>
                  <a:srgbClr val="000000"/>
                </a:solidFill>
                <a:latin typeface="Bookman Old Style" pitchFamily="18" charset="0"/>
              </a:rPr>
              <a:t>В блоках  познавательных и  коммуникативных УУД выделяются действия, </a:t>
            </a:r>
            <a:r>
              <a:rPr lang="ru-RU" sz="2000" i="1">
                <a:solidFill>
                  <a:srgbClr val="000000"/>
                </a:solidFill>
                <a:latin typeface="Bookman Old Style" pitchFamily="18" charset="0"/>
              </a:rPr>
              <a:t>связанные с преобразованием текстов и с использованием информации из текстов для различных целей</a:t>
            </a:r>
            <a:r>
              <a:rPr lang="ru-RU" sz="2000">
                <a:solidFill>
                  <a:srgbClr val="000000"/>
                </a:solidFill>
                <a:latin typeface="Bookman Old Style" pitchFamily="18" charset="0"/>
              </a:rPr>
              <a:t>.</a:t>
            </a:r>
          </a:p>
          <a:p>
            <a:pPr algn="just"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endParaRPr lang="en-US" sz="2000" b="1">
              <a:solidFill>
                <a:srgbClr val="000000"/>
              </a:solidFill>
              <a:latin typeface="Bookman Old Style" pitchFamily="18" charset="0"/>
            </a:endParaRPr>
          </a:p>
          <a:p>
            <a:pPr algn="just"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r>
              <a:rPr lang="ru-RU" sz="2000" b="1">
                <a:solidFill>
                  <a:srgbClr val="000000"/>
                </a:solidFill>
                <a:latin typeface="Bookman Old Style" pitchFamily="18" charset="0"/>
              </a:rPr>
              <a:t>Главные элементы:</a:t>
            </a:r>
          </a:p>
          <a:p>
            <a:pPr algn="just">
              <a:spcBef>
                <a:spcPts val="700"/>
              </a:spcBef>
              <a:buClr>
                <a:schemeClr val="tx1"/>
              </a:buClr>
              <a:buFontTx/>
              <a:buChar char="•"/>
            </a:pPr>
            <a:r>
              <a:rPr lang="ru-RU" sz="2000" b="1" i="1">
                <a:solidFill>
                  <a:srgbClr val="000000"/>
                </a:solidFill>
                <a:latin typeface="Bookman Old Style" pitchFamily="18" charset="0"/>
              </a:rPr>
              <a:t>смысловое чтение</a:t>
            </a:r>
            <a:r>
              <a:rPr lang="ru-RU" sz="2000" b="1">
                <a:solidFill>
                  <a:srgbClr val="000000"/>
                </a:solidFill>
                <a:latin typeface="Bookman Old Style" pitchFamily="18" charset="0"/>
              </a:rPr>
              <a:t>;</a:t>
            </a:r>
          </a:p>
          <a:p>
            <a:pPr algn="just">
              <a:spcBef>
                <a:spcPts val="700"/>
              </a:spcBef>
              <a:buClr>
                <a:schemeClr val="tx1"/>
              </a:buClr>
              <a:buFontTx/>
              <a:buChar char="•"/>
            </a:pPr>
            <a:r>
              <a:rPr lang="ru-RU" sz="2000">
                <a:solidFill>
                  <a:srgbClr val="000000"/>
                </a:solidFill>
                <a:latin typeface="Bookman Old Style" pitchFamily="18" charset="0"/>
              </a:rPr>
              <a:t>логические действия, направленные на анализ, обобщение, установление аналогии, классификацию, установление причинно-следственных связей, рассуждения, умозаключения и формулирование выводов на основе прочитанного текста. </a:t>
            </a:r>
          </a:p>
          <a:p>
            <a:pPr algn="just">
              <a:lnSpc>
                <a:spcPct val="18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endParaRPr lang="ru-RU" sz="2000">
              <a:solidFill>
                <a:srgbClr val="0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73025" y="1162050"/>
            <a:ext cx="8975725" cy="5554663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endParaRPr lang="ru-RU" altLang="ru-RU"/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17412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413" name="Группа 8"/>
          <p:cNvGrpSpPr>
            <a:grpSpLocks/>
          </p:cNvGrpSpPr>
          <p:nvPr/>
        </p:nvGrpSpPr>
        <p:grpSpPr bwMode="auto">
          <a:xfrm>
            <a:off x="2084388" y="125413"/>
            <a:ext cx="6964362" cy="927100"/>
            <a:chOff x="2084933" y="126125"/>
            <a:chExt cx="6964471" cy="926608"/>
          </a:xfrm>
        </p:grpSpPr>
        <p:sp>
          <p:nvSpPr>
            <p:cNvPr id="17415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2000" b="1" i="1">
                <a:latin typeface="Bookman Old Style" pitchFamily="18" charset="0"/>
              </a:endParaRPr>
            </a:p>
          </p:txBody>
        </p:sp>
        <p:sp>
          <p:nvSpPr>
            <p:cNvPr id="17416" name="Прямоугольник 11"/>
            <p:cNvSpPr>
              <a:spLocks noChangeArrowheads="1"/>
            </p:cNvSpPr>
            <p:nvPr/>
          </p:nvSpPr>
          <p:spPr bwMode="auto">
            <a:xfrm>
              <a:off x="2142737" y="380332"/>
              <a:ext cx="684886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400" b="1">
                  <a:solidFill>
                    <a:srgbClr val="000000"/>
                  </a:solidFill>
                  <a:latin typeface="Bookman Old Style" pitchFamily="18" charset="0"/>
                </a:rPr>
                <a:t>Назначение комплексной работы</a:t>
              </a:r>
              <a:endParaRPr lang="ru-RU" altLang="ru-RU" sz="20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sp>
        <p:nvSpPr>
          <p:cNvPr id="17414" name="Содержимое 2"/>
          <p:cNvSpPr txBox="1">
            <a:spLocks/>
          </p:cNvSpPr>
          <p:nvPr/>
        </p:nvSpPr>
        <p:spPr bwMode="auto">
          <a:xfrm>
            <a:off x="238125" y="1150938"/>
            <a:ext cx="8653463" cy="520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357188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endParaRPr lang="ru-RU" sz="2400">
              <a:solidFill>
                <a:srgbClr val="000000"/>
              </a:solidFill>
              <a:latin typeface="Bookman Old Style" pitchFamily="18" charset="0"/>
            </a:endParaRPr>
          </a:p>
          <a:p>
            <a:pPr algn="just"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r>
              <a:rPr lang="ru-RU" sz="2400">
                <a:solidFill>
                  <a:srgbClr val="000000"/>
                </a:solidFill>
                <a:latin typeface="Bookman Old Style" pitchFamily="18" charset="0"/>
              </a:rPr>
              <a:t>Выявление у учащихся сформированности умения читать и понимать различные тексты, включая учебные; </a:t>
            </a:r>
          </a:p>
          <a:p>
            <a:pPr algn="just"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r>
              <a:rPr lang="ru-RU" sz="2400">
                <a:solidFill>
                  <a:srgbClr val="000000"/>
                </a:solidFill>
                <a:latin typeface="Bookman Old Style" pitchFamily="18" charset="0"/>
              </a:rPr>
              <a:t>работать с информацией, представленной в различной форме;</a:t>
            </a:r>
          </a:p>
          <a:p>
            <a:pPr algn="just"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r>
              <a:rPr lang="ru-RU" sz="2400">
                <a:solidFill>
                  <a:srgbClr val="000000"/>
                </a:solidFill>
                <a:latin typeface="Bookman Old Style" pitchFamily="18" charset="0"/>
              </a:rPr>
              <a:t> использовать полученную информацию для решения различных учебно-познавательных и учебно-практических задач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73025" y="1162050"/>
            <a:ext cx="8975725" cy="5554663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endParaRPr lang="ru-RU" altLang="ru-RU"/>
          </a:p>
        </p:txBody>
      </p:sp>
      <p:sp>
        <p:nvSpPr>
          <p:cNvPr id="1843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18436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437" name="Группа 8"/>
          <p:cNvGrpSpPr>
            <a:grpSpLocks/>
          </p:cNvGrpSpPr>
          <p:nvPr/>
        </p:nvGrpSpPr>
        <p:grpSpPr bwMode="auto">
          <a:xfrm>
            <a:off x="2084388" y="125413"/>
            <a:ext cx="6964362" cy="927100"/>
            <a:chOff x="2084933" y="126125"/>
            <a:chExt cx="6964471" cy="926608"/>
          </a:xfrm>
        </p:grpSpPr>
        <p:sp>
          <p:nvSpPr>
            <p:cNvPr id="18439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2000" b="1" i="1">
                <a:latin typeface="Bookman Old Style" pitchFamily="18" charset="0"/>
              </a:endParaRPr>
            </a:p>
          </p:txBody>
        </p:sp>
        <p:sp>
          <p:nvSpPr>
            <p:cNvPr id="18440" name="Прямоугольник 11"/>
            <p:cNvSpPr>
              <a:spLocks noChangeArrowheads="1"/>
            </p:cNvSpPr>
            <p:nvPr/>
          </p:nvSpPr>
          <p:spPr bwMode="auto">
            <a:xfrm>
              <a:off x="2142737" y="380332"/>
              <a:ext cx="684886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400" b="1">
                  <a:solidFill>
                    <a:srgbClr val="000000"/>
                  </a:solidFill>
                  <a:latin typeface="Bookman Old Style" pitchFamily="18" charset="0"/>
                </a:rPr>
                <a:t>Структура комплексной работы</a:t>
              </a:r>
              <a:endParaRPr lang="ru-RU" altLang="ru-RU" sz="20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sp>
        <p:nvSpPr>
          <p:cNvPr id="18438" name="Содержимое 2"/>
          <p:cNvSpPr txBox="1">
            <a:spLocks/>
          </p:cNvSpPr>
          <p:nvPr/>
        </p:nvSpPr>
        <p:spPr bwMode="auto">
          <a:xfrm>
            <a:off x="238125" y="1150938"/>
            <a:ext cx="8653463" cy="520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357188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lnSpc>
                <a:spcPct val="160000"/>
              </a:lnSpc>
              <a:spcBef>
                <a:spcPts val="700"/>
              </a:spcBef>
              <a:buClr>
                <a:srgbClr val="DD8047"/>
              </a:buClr>
              <a:buSzPct val="60000"/>
              <a:buFont typeface="Wingdings" pitchFamily="2" charset="2"/>
              <a:buNone/>
            </a:pPr>
            <a:r>
              <a:rPr lang="ru-RU" sz="2400" b="1">
                <a:solidFill>
                  <a:srgbClr val="000000"/>
                </a:solidFill>
                <a:latin typeface="Bookman Old Style" pitchFamily="18" charset="0"/>
              </a:rPr>
              <a:t>4 блока:</a:t>
            </a:r>
          </a:p>
          <a:p>
            <a:pPr algn="just">
              <a:lnSpc>
                <a:spcPct val="200000"/>
              </a:lnSpc>
              <a:spcBef>
                <a:spcPts val="700"/>
              </a:spcBef>
              <a:buFontTx/>
              <a:buChar char="•"/>
            </a:pPr>
            <a:r>
              <a:rPr lang="ru-RU" sz="2800">
                <a:solidFill>
                  <a:srgbClr val="000000"/>
                </a:solidFill>
                <a:latin typeface="Bookman Old Style" pitchFamily="18" charset="0"/>
              </a:rPr>
              <a:t>Математика</a:t>
            </a:r>
          </a:p>
          <a:p>
            <a:pPr algn="just">
              <a:lnSpc>
                <a:spcPct val="200000"/>
              </a:lnSpc>
              <a:spcBef>
                <a:spcPts val="700"/>
              </a:spcBef>
              <a:buFontTx/>
              <a:buChar char="•"/>
            </a:pPr>
            <a:r>
              <a:rPr lang="ru-RU" sz="2800">
                <a:solidFill>
                  <a:srgbClr val="000000"/>
                </a:solidFill>
                <a:latin typeface="Bookman Old Style" pitchFamily="18" charset="0"/>
              </a:rPr>
              <a:t>Русский язык</a:t>
            </a:r>
          </a:p>
          <a:p>
            <a:pPr algn="just">
              <a:lnSpc>
                <a:spcPct val="200000"/>
              </a:lnSpc>
              <a:spcBef>
                <a:spcPts val="700"/>
              </a:spcBef>
              <a:buFontTx/>
              <a:buChar char="•"/>
            </a:pPr>
            <a:r>
              <a:rPr lang="ru-RU" sz="2800">
                <a:solidFill>
                  <a:srgbClr val="000000"/>
                </a:solidFill>
                <a:latin typeface="Bookman Old Style" pitchFamily="18" charset="0"/>
              </a:rPr>
              <a:t>Естествознание</a:t>
            </a:r>
          </a:p>
          <a:p>
            <a:pPr algn="just">
              <a:lnSpc>
                <a:spcPct val="200000"/>
              </a:lnSpc>
              <a:spcBef>
                <a:spcPts val="700"/>
              </a:spcBef>
              <a:buFontTx/>
              <a:buChar char="•"/>
            </a:pPr>
            <a:r>
              <a:rPr lang="ru-RU" sz="2800">
                <a:solidFill>
                  <a:srgbClr val="000000"/>
                </a:solidFill>
                <a:latin typeface="Bookman Old Style" pitchFamily="18" charset="0"/>
              </a:rPr>
              <a:t>История и обществознание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73025" y="1162050"/>
            <a:ext cx="8975725" cy="5554663"/>
          </a:xfrm>
          <a:prstGeom prst="roundRect">
            <a:avLst>
              <a:gd name="adj" fmla="val 5986"/>
            </a:avLst>
          </a:prstGeom>
          <a:solidFill>
            <a:schemeClr val="bg1">
              <a:alpha val="89018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endParaRPr lang="ru-RU" altLang="ru-RU"/>
          </a:p>
        </p:txBody>
      </p:sp>
      <p:sp>
        <p:nvSpPr>
          <p:cNvPr id="1945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 altLang="ru-RU"/>
          </a:p>
        </p:txBody>
      </p:sp>
      <p:pic>
        <p:nvPicPr>
          <p:cNvPr id="19460" name="Picture 13" descr="H:\совещание 16_01_2012\logo22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44475"/>
            <a:ext cx="1700213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461" name="Группа 8"/>
          <p:cNvGrpSpPr>
            <a:grpSpLocks/>
          </p:cNvGrpSpPr>
          <p:nvPr/>
        </p:nvGrpSpPr>
        <p:grpSpPr bwMode="auto">
          <a:xfrm>
            <a:off x="2084388" y="125413"/>
            <a:ext cx="6964362" cy="927100"/>
            <a:chOff x="2084933" y="126125"/>
            <a:chExt cx="6964471" cy="926608"/>
          </a:xfrm>
        </p:grpSpPr>
        <p:sp>
          <p:nvSpPr>
            <p:cNvPr id="19463" name="AutoShape 4"/>
            <p:cNvSpPr>
              <a:spLocks noChangeArrowheads="1"/>
            </p:cNvSpPr>
            <p:nvPr/>
          </p:nvSpPr>
          <p:spPr bwMode="auto">
            <a:xfrm>
              <a:off x="2084933" y="126125"/>
              <a:ext cx="6964471" cy="926608"/>
            </a:xfrm>
            <a:prstGeom prst="roundRect">
              <a:avLst>
                <a:gd name="adj" fmla="val 16667"/>
              </a:avLst>
            </a:prstGeom>
            <a:solidFill>
              <a:schemeClr val="bg1">
                <a:alpha val="63136"/>
              </a:schemeClr>
            </a:solidFill>
            <a:ln w="9525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altLang="ru-RU" sz="2000" b="1" i="1">
                <a:latin typeface="Bookman Old Style" pitchFamily="18" charset="0"/>
              </a:endParaRPr>
            </a:p>
          </p:txBody>
        </p:sp>
        <p:sp>
          <p:nvSpPr>
            <p:cNvPr id="19464" name="Прямоугольник 11"/>
            <p:cNvSpPr>
              <a:spLocks noChangeArrowheads="1"/>
            </p:cNvSpPr>
            <p:nvPr/>
          </p:nvSpPr>
          <p:spPr bwMode="auto">
            <a:xfrm>
              <a:off x="2142737" y="380332"/>
              <a:ext cx="684886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400" b="1">
                  <a:solidFill>
                    <a:srgbClr val="000000"/>
                  </a:solidFill>
                  <a:latin typeface="Bookman Old Style" pitchFamily="18" charset="0"/>
                </a:rPr>
                <a:t>Оцениваемые группы умений</a:t>
              </a:r>
              <a:endParaRPr lang="ru-RU" altLang="ru-RU" sz="2000" b="1" i="1">
                <a:solidFill>
                  <a:srgbClr val="000000"/>
                </a:solidFill>
                <a:latin typeface="Bookman Old Style" pitchFamily="18" charset="0"/>
              </a:endParaRPr>
            </a:p>
          </p:txBody>
        </p:sp>
      </p:grpSp>
      <p:sp>
        <p:nvSpPr>
          <p:cNvPr id="19462" name="Содержимое 2"/>
          <p:cNvSpPr txBox="1">
            <a:spLocks/>
          </p:cNvSpPr>
          <p:nvPr/>
        </p:nvSpPr>
        <p:spPr bwMode="auto">
          <a:xfrm>
            <a:off x="238125" y="1150938"/>
            <a:ext cx="8653463" cy="520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19088" indent="-319088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lnSpc>
                <a:spcPct val="200000"/>
              </a:lnSpc>
              <a:spcBef>
                <a:spcPts val="700"/>
              </a:spcBef>
              <a:buFontTx/>
              <a:buChar char="•"/>
            </a:pPr>
            <a:r>
              <a:rPr lang="ru-RU" sz="2400">
                <a:solidFill>
                  <a:srgbClr val="000000"/>
                </a:solidFill>
                <a:latin typeface="Bookman Old Style" pitchFamily="18" charset="0"/>
              </a:rPr>
              <a:t> </a:t>
            </a:r>
            <a:r>
              <a:rPr lang="ru-RU" sz="2400" b="1" i="1">
                <a:solidFill>
                  <a:srgbClr val="000000"/>
                </a:solidFill>
                <a:latin typeface="Bookman Old Style" pitchFamily="18" charset="0"/>
              </a:rPr>
              <a:t>1 группа умений </a:t>
            </a:r>
            <a:r>
              <a:rPr lang="ru-RU" sz="2400">
                <a:solidFill>
                  <a:srgbClr val="000000"/>
                </a:solidFill>
                <a:latin typeface="Bookman Old Style" pitchFamily="18" charset="0"/>
              </a:rPr>
              <a:t>- общее понимание текста и ориентация в тексте</a:t>
            </a:r>
          </a:p>
          <a:p>
            <a:pPr algn="just">
              <a:lnSpc>
                <a:spcPct val="200000"/>
              </a:lnSpc>
              <a:spcBef>
                <a:spcPts val="700"/>
              </a:spcBef>
              <a:buFontTx/>
              <a:buChar char="•"/>
            </a:pPr>
            <a:r>
              <a:rPr lang="ru-RU" sz="2400" b="1" i="1">
                <a:solidFill>
                  <a:srgbClr val="000000"/>
                </a:solidFill>
                <a:latin typeface="Bookman Old Style" pitchFamily="18" charset="0"/>
              </a:rPr>
              <a:t>2 группа умений </a:t>
            </a:r>
            <a:r>
              <a:rPr lang="ru-RU" sz="2400">
                <a:solidFill>
                  <a:srgbClr val="000000"/>
                </a:solidFill>
                <a:latin typeface="Bookman Old Style" pitchFamily="18" charset="0"/>
              </a:rPr>
              <a:t>- глубокое   и детальное понимание содержания и формы текста</a:t>
            </a:r>
          </a:p>
          <a:p>
            <a:pPr algn="just">
              <a:lnSpc>
                <a:spcPct val="200000"/>
              </a:lnSpc>
              <a:spcBef>
                <a:spcPts val="700"/>
              </a:spcBef>
              <a:buFontTx/>
              <a:buChar char="•"/>
            </a:pPr>
            <a:r>
              <a:rPr lang="ru-RU" sz="2400" b="1" i="1">
                <a:solidFill>
                  <a:srgbClr val="000000"/>
                </a:solidFill>
                <a:latin typeface="Bookman Old Style" pitchFamily="18" charset="0"/>
              </a:rPr>
              <a:t>3 группа умений </a:t>
            </a:r>
            <a:r>
              <a:rPr lang="ru-RU" sz="2400">
                <a:solidFill>
                  <a:srgbClr val="000000"/>
                </a:solidFill>
                <a:latin typeface="Bookman Old Style" pitchFamily="18" charset="0"/>
              </a:rPr>
              <a:t>-  использование информации из текста для различных целей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63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63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бычная">
  <a:themeElements>
    <a:clrScheme name="Другая 1">
      <a:dk1>
        <a:sysClr val="windowText" lastClr="000000"/>
      </a:dk1>
      <a:lt1>
        <a:sysClr val="window" lastClr="FFFFFF"/>
      </a:lt1>
      <a:dk2>
        <a:srgbClr val="FFFFFF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1">
    <a:dk1>
      <a:sysClr val="windowText" lastClr="000000"/>
    </a:dk1>
    <a:lt1>
      <a:sysClr val="window" lastClr="FFFFFF"/>
    </a:lt1>
    <a:dk2>
      <a:srgbClr val="FFFFFF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3438</TotalTime>
  <Words>676</Words>
  <Application>Microsoft Office PowerPoint</Application>
  <PresentationFormat>Экран (4:3)</PresentationFormat>
  <Paragraphs>180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34" baseType="lpstr">
      <vt:lpstr>Arial</vt:lpstr>
      <vt:lpstr>Calibri</vt:lpstr>
      <vt:lpstr>Wingdings</vt:lpstr>
      <vt:lpstr>Wingdings 2</vt:lpstr>
      <vt:lpstr>Tw Cen MT</vt:lpstr>
      <vt:lpstr>Bookman Old Style</vt:lpstr>
      <vt:lpstr>Vrinda</vt:lpstr>
      <vt:lpstr>Verdana</vt:lpstr>
      <vt:lpstr>Оформление по умолчанию</vt:lpstr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МОУ Гимназия 91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Романова Екаетрина</dc:creator>
  <cp:lastModifiedBy>sir</cp:lastModifiedBy>
  <cp:revision>310</cp:revision>
  <dcterms:created xsi:type="dcterms:W3CDTF">2009-11-17T11:43:06Z</dcterms:created>
  <dcterms:modified xsi:type="dcterms:W3CDTF">2015-04-28T06:41:24Z</dcterms:modified>
</cp:coreProperties>
</file>